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.xml" ContentType="application/vnd.openxmlformats-officedocument.presentationml.notesSlide+xml"/>
  <Override PartName="/ppt/tags/tag127.xml" ContentType="application/vnd.openxmlformats-officedocument.presentationml.tags+xml"/>
  <Override PartName="/ppt/notesSlides/notesSlide2.xml" ContentType="application/vnd.openxmlformats-officedocument.presentationml.notesSlide+xml"/>
  <Override PartName="/ppt/tags/tag128.xml" ContentType="application/vnd.openxmlformats-officedocument.presentationml.tags+xml"/>
  <Override PartName="/ppt/notesSlides/notesSlide3.xml" ContentType="application/vnd.openxmlformats-officedocument.presentationml.notesSlide+xml"/>
  <Override PartName="/ppt/tags/tag129.xml" ContentType="application/vnd.openxmlformats-officedocument.presentationml.tags+xml"/>
  <Override PartName="/ppt/notesSlides/notesSlide4.xml" ContentType="application/vnd.openxmlformats-officedocument.presentationml.notesSlide+xml"/>
  <Override PartName="/ppt/tags/tag130.xml" ContentType="application/vnd.openxmlformats-officedocument.presentationml.tags+xml"/>
  <Override PartName="/ppt/notesSlides/notesSlide5.xml" ContentType="application/vnd.openxmlformats-officedocument.presentationml.notesSlide+xml"/>
  <Override PartName="/ppt/tags/tag131.xml" ContentType="application/vnd.openxmlformats-officedocument.presentationml.tags+xml"/>
  <Override PartName="/ppt/notesSlides/notesSlide6.xml" ContentType="application/vnd.openxmlformats-officedocument.presentationml.notesSlide+xml"/>
  <Override PartName="/ppt/tags/tag132.xml" ContentType="application/vnd.openxmlformats-officedocument.presentationml.tags+xml"/>
  <Override PartName="/ppt/notesSlides/notesSlide7.xml" ContentType="application/vnd.openxmlformats-officedocument.presentationml.notesSlide+xml"/>
  <Override PartName="/ppt/tags/tag133.xml" ContentType="application/vnd.openxmlformats-officedocument.presentationml.tags+xml"/>
  <Override PartName="/ppt/notesSlides/notesSlide8.xml" ContentType="application/vnd.openxmlformats-officedocument.presentationml.notesSlide+xml"/>
  <Override PartName="/ppt/tags/tag134.xml" ContentType="application/vnd.openxmlformats-officedocument.presentationml.tags+xml"/>
  <Override PartName="/ppt/notesSlides/notesSlide9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2"/>
  </p:sldMasterIdLst>
  <p:notesMasterIdLst>
    <p:notesMasterId r:id="rId45"/>
  </p:notesMasterIdLst>
  <p:handoutMasterIdLst>
    <p:handoutMasterId r:id="rId46"/>
  </p:handoutMasterIdLst>
  <p:sldIdLst>
    <p:sldId id="2056" r:id="rId13"/>
    <p:sldId id="2060" r:id="rId14"/>
    <p:sldId id="2061" r:id="rId15"/>
    <p:sldId id="2062" r:id="rId16"/>
    <p:sldId id="2063" r:id="rId17"/>
    <p:sldId id="2066" r:id="rId18"/>
    <p:sldId id="2072" r:id="rId19"/>
    <p:sldId id="2073" r:id="rId20"/>
    <p:sldId id="2074" r:id="rId21"/>
    <p:sldId id="2064" r:id="rId22"/>
    <p:sldId id="2067" r:id="rId23"/>
    <p:sldId id="2068" r:id="rId24"/>
    <p:sldId id="2069" r:id="rId25"/>
    <p:sldId id="2071" r:id="rId26"/>
    <p:sldId id="2070" r:id="rId27"/>
    <p:sldId id="2075" r:id="rId28"/>
    <p:sldId id="2076" r:id="rId29"/>
    <p:sldId id="2077" r:id="rId30"/>
    <p:sldId id="2078" r:id="rId31"/>
    <p:sldId id="2079" r:id="rId32"/>
    <p:sldId id="2088" r:id="rId33"/>
    <p:sldId id="2089" r:id="rId34"/>
    <p:sldId id="2090" r:id="rId35"/>
    <p:sldId id="2081" r:id="rId36"/>
    <p:sldId id="2082" r:id="rId37"/>
    <p:sldId id="2083" r:id="rId38"/>
    <p:sldId id="2084" r:id="rId39"/>
    <p:sldId id="2085" r:id="rId40"/>
    <p:sldId id="2087" r:id="rId41"/>
    <p:sldId id="2086" r:id="rId42"/>
    <p:sldId id="449" r:id="rId43"/>
    <p:sldId id="2059" r:id="rId44"/>
  </p:sldIdLst>
  <p:sldSz cx="12195175" cy="6858000"/>
  <p:notesSz cx="6858000" cy="9144000"/>
  <p:embeddedFontLst>
    <p:embeddedFont>
      <p:font typeface="Arial Unicode MS" panose="020B0604020202020204" pitchFamily="34" charset="-128"/>
      <p:regular r:id="rId47"/>
    </p:embeddedFont>
    <p:embeddedFont>
      <p:font typeface="72 Brand" panose="020B0604020202020204" charset="0"/>
      <p:regular r:id="rId48"/>
      <p:bold r:id="rId49"/>
      <p:italic r:id="rId50"/>
      <p:boldItalic r:id="rId51"/>
    </p:embeddedFont>
    <p:embeddedFont>
      <p:font typeface="72 Brand Medium" panose="020B0604020202020204" charset="0"/>
      <p:regular r:id="rId52"/>
      <p: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custDataLst>
    <p:tags r:id="rId58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6FEDE6-ADFF-231D-ABEB-10BD4C55A2DA}" v="7" dt="2023-12-09T05:11:41.793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9669" autoAdjust="0"/>
  </p:normalViewPr>
  <p:slideViewPr>
    <p:cSldViewPr snapToGrid="0" showGuides="1">
      <p:cViewPr varScale="1">
        <p:scale>
          <a:sx n="89" d="100"/>
          <a:sy n="89" d="100"/>
        </p:scale>
        <p:origin x="1374" y="45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2550" y="33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microsoft.com/office/2016/11/relationships/changesInfo" Target="changesInfos/changesInfo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customXml" Target="../customXml/item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tags" Target="tags/tag1.xml"/><Relationship Id="rId5" Type="http://schemas.openxmlformats.org/officeDocument/2006/relationships/customXml" Target="../customXml/item5.xml"/><Relationship Id="rId61" Type="http://schemas.openxmlformats.org/officeDocument/2006/relationships/theme" Target="theme/theme1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microsoft.com/office/2015/10/relationships/revisionInfo" Target="revisionInfo.xml"/><Relationship Id="rId8" Type="http://schemas.openxmlformats.org/officeDocument/2006/relationships/customXml" Target="../customXml/item8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customXml" Target="../customXml/item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urea, Iulia" userId="S::iulia.ciurea@sap.com::074ef255-962b-4514-aa9d-3b32b938538a" providerId="AD" clId="Web-{FB6FEDE6-ADFF-231D-ABEB-10BD4C55A2DA}"/>
    <pc:docChg chg="modSld">
      <pc:chgData name="Ciurea, Iulia" userId="S::iulia.ciurea@sap.com::074ef255-962b-4514-aa9d-3b32b938538a" providerId="AD" clId="Web-{FB6FEDE6-ADFF-231D-ABEB-10BD4C55A2DA}" dt="2023-12-09T05:11:23.948" v="1" actId="20577"/>
      <pc:docMkLst>
        <pc:docMk/>
      </pc:docMkLst>
      <pc:sldChg chg="modSp">
        <pc:chgData name="Ciurea, Iulia" userId="S::iulia.ciurea@sap.com::074ef255-962b-4514-aa9d-3b32b938538a" providerId="AD" clId="Web-{FB6FEDE6-ADFF-231D-ABEB-10BD4C55A2DA}" dt="2023-12-09T05:11:23.948" v="1" actId="20577"/>
        <pc:sldMkLst>
          <pc:docMk/>
          <pc:sldMk cId="3026395800" sldId="2063"/>
        </pc:sldMkLst>
        <pc:spChg chg="mod">
          <ac:chgData name="Ciurea, Iulia" userId="S::iulia.ciurea@sap.com::074ef255-962b-4514-aa9d-3b32b938538a" providerId="AD" clId="Web-{FB6FEDE6-ADFF-231D-ABEB-10BD4C55A2DA}" dt="2023-12-09T05:11:23.948" v="1" actId="20577"/>
          <ac:spMkLst>
            <pc:docMk/>
            <pc:sldMk cId="3026395800" sldId="2063"/>
            <ac:spMk id="4" creationId="{72E61FFB-5522-557E-B0CD-2C20BA386F9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‹#›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b="1" dirty="0">
                <a:effectLst/>
                <a:latin typeface="72 Brand" panose="020B0504030603020204" pitchFamily="34" charset="0"/>
                <a:ea typeface="72 Brand" panose="020B0504030603020204" pitchFamily="34" charset="0"/>
                <a:cs typeface="Times New Roman (Textkörper CS)"/>
              </a:rPr>
              <a:t>RetailX</a:t>
            </a:r>
            <a:r>
              <a:rPr lang="ro-RO" sz="1800" dirty="0">
                <a:effectLst/>
                <a:latin typeface="72 Brand" panose="020B0504030603020204" pitchFamily="34" charset="0"/>
                <a:ea typeface="72 Brand" panose="020B0504030603020204" pitchFamily="34" charset="0"/>
                <a:cs typeface="Times New Roman (Textkörper CS)"/>
              </a:rPr>
              <a:t> este un retailer online dinamic și în plină expansiune, care a cucerit piața cu o gamă largă de produse. Compania s-a remarcat prin adoptarea rapidă a tehnologiilor digitale și printr-o abordare orientată spre client, oferind o experiență de cumpărături online personalizată și eficientă. Cu toate acestea, compania se confruntă cu provocări legate de optimizarea lanțului de aprovizionare, adaptarea prețurilor și personalizarea experienței de cumpărare pentru clienți.</a:t>
            </a:r>
            <a:endParaRPr lang="en-US" sz="1800" dirty="0">
              <a:effectLst/>
              <a:latin typeface="72 Brand" panose="020B0504030603020204" pitchFamily="34" charset="0"/>
              <a:ea typeface="72 Brand" panose="020B0504030603020204" pitchFamily="34" charset="0"/>
              <a:cs typeface="Times New Roman (Textkörper CS)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9718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97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872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3619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377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803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742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6674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58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289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bin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95698633" name="LogoBlue-Dynamic" descr="{&quot;templafy&quot;:{&quot;id&quot;:&quot;501ee485-4aa9-4eae-9435-6e5cc593451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5cd45f1e-a145-41d2-a63a-e303ad5c4a5a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870433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610336432" name="LogoBlack-Dynamic" descr="{&quot;templafy&quot;:{&quot;id&quot;:&quot;51a3352c-8d55-4477-b2f8-21df0c55742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31094995-7e9a-4fdb-a095-029a63a52145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650255069" name="LogoBlue-Dynamic" descr="{&quot;templafy&quot;:{&quot;id&quot;:&quot;480ddf83-ae2d-449d-9ee5-06e4567c640f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64085493" name="LogoWhite-Dynamic" descr="{&quot;templafy&quot;:{&quot;id&quot;:&quot;10efbfb0-55f7-41f9-804d-044cb5f52cf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ff3049c7-bac9-4ac5-8fa1-a8b9ab8340e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cover,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5175" cy="6861496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2355" y="1156532"/>
            <a:ext cx="5613722" cy="2756252"/>
          </a:xfrm>
          <a:prstGeom prst="rect">
            <a:avLst/>
          </a:prstGeom>
        </p:spPr>
      </p:pic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206502"/>
            <a:ext cx="55678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54131006" name="LogoWhite-Dynamic" descr="{&quot;templafy&quot;:{&quot;id&quot;:&quot;2c57c541-98f9-433d-b2f8-02136ee5c36c&quot;}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93407573-9bef-4b73-841b-31550453b716&quot;}}">
            <a:extLst>
              <a:ext uri="{FF2B5EF4-FFF2-40B4-BE49-F238E27FC236}">
                <a16:creationId xmlns:a16="http://schemas.microsoft.com/office/drawing/2014/main" id="{A6D6797F-FF5B-BE1A-D940-2289CF2968F7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47457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85481210" name="LogoWhite-Dynamic" descr="{&quot;templafy&quot;:{&quot;id&quot;:&quot;becf553e-39a8-437d-857a-da51ffcd1fec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19558c45-86a9-4f4b-97d3-d81df889bfa6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bd26d0fc-1312-412d-85b6-d4b9606fdf31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2023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42032082" name="LogoWhite-Dynamic" descr="{&quot;templafy&quot;:{&quot;id&quot;:&quot;726f24ee-980e-41d9-becd-1f1012ca35ec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38e8c30b-ffbc-405a-bcec-99e920846206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9101d38f-62f5-4dc4-bade-596857422dac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  <p:pic>
        <p:nvPicPr>
          <p:cNvPr id="854535260" name="LogoBlack-Dynamic" descr="{&quot;templafy&quot;:{&quot;id&quot;:&quot;744637e0-23f1-4bad-b4de-c360c79ff83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469447792" name="LogoBlue-Dynamic" descr="{&quot;templafy&quot;:{&quot;id&quot;:&quot;565c8346-781b-46c1-825f-8066bac49ff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d945cdf5-34fb-42f3-a26b-37c5f0d86101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69282394" name="LogoBlue-Dynamic" descr="{&quot;templafy&quot;:{&quot;id&quot;:&quot;ffbd1d4e-1ef5-4a55-9e0d-925807a46c3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29462fd3-4ac8-490d-a420-76281f3c2389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855465859" name="LogoBlack-Dynamic" descr="{&quot;templafy&quot;:{&quot;id&quot;:&quot;7db41f19-7337-4668-bfd1-b913a8c7991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23c04e20-fe58-493e-aa40-8c58f9164874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43402794" name="LogoWhite-Dynamic" descr="{&quot;templafy&quot;:{&quot;id&quot;:&quot;810b5a9c-739e-4910-abbf-86d33e0de5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b31e972-2203-4d20-92c0-0f9a1429e96a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2.xml"/><Relationship Id="rId63" Type="http://schemas.openxmlformats.org/officeDocument/2006/relationships/tags" Target="../tags/tag33.xml"/><Relationship Id="rId84" Type="http://schemas.openxmlformats.org/officeDocument/2006/relationships/tags" Target="../tags/tag54.xml"/><Relationship Id="rId138" Type="http://schemas.openxmlformats.org/officeDocument/2006/relationships/tags" Target="../tags/tag108.xml"/><Relationship Id="rId107" Type="http://schemas.openxmlformats.org/officeDocument/2006/relationships/tags" Target="../tags/tag7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2.xml"/><Relationship Id="rId53" Type="http://schemas.openxmlformats.org/officeDocument/2006/relationships/tags" Target="../tags/tag23.xml"/><Relationship Id="rId74" Type="http://schemas.openxmlformats.org/officeDocument/2006/relationships/tags" Target="../tags/tag44.xml"/><Relationship Id="rId128" Type="http://schemas.openxmlformats.org/officeDocument/2006/relationships/tags" Target="../tags/tag98.xml"/><Relationship Id="rId149" Type="http://schemas.openxmlformats.org/officeDocument/2006/relationships/tags" Target="../tags/tag119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64" Type="http://schemas.openxmlformats.org/officeDocument/2006/relationships/tags" Target="../tags/tag34.xml"/><Relationship Id="rId69" Type="http://schemas.openxmlformats.org/officeDocument/2006/relationships/tags" Target="../tags/tag39.xml"/><Relationship Id="rId113" Type="http://schemas.openxmlformats.org/officeDocument/2006/relationships/tags" Target="../tags/tag83.xml"/><Relationship Id="rId118" Type="http://schemas.openxmlformats.org/officeDocument/2006/relationships/tags" Target="../tags/tag88.xml"/><Relationship Id="rId134" Type="http://schemas.openxmlformats.org/officeDocument/2006/relationships/tags" Target="../tags/tag104.xml"/><Relationship Id="rId139" Type="http://schemas.openxmlformats.org/officeDocument/2006/relationships/tags" Target="../tags/tag109.xml"/><Relationship Id="rId80" Type="http://schemas.openxmlformats.org/officeDocument/2006/relationships/tags" Target="../tags/tag50.xml"/><Relationship Id="rId85" Type="http://schemas.openxmlformats.org/officeDocument/2006/relationships/tags" Target="../tags/tag55.xml"/><Relationship Id="rId150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59" Type="http://schemas.openxmlformats.org/officeDocument/2006/relationships/tags" Target="../tags/tag29.xml"/><Relationship Id="rId103" Type="http://schemas.openxmlformats.org/officeDocument/2006/relationships/tags" Target="../tags/tag73.xml"/><Relationship Id="rId108" Type="http://schemas.openxmlformats.org/officeDocument/2006/relationships/tags" Target="../tags/tag78.xml"/><Relationship Id="rId124" Type="http://schemas.openxmlformats.org/officeDocument/2006/relationships/tags" Target="../tags/tag94.xml"/><Relationship Id="rId129" Type="http://schemas.openxmlformats.org/officeDocument/2006/relationships/tags" Target="../tags/tag99.xml"/><Relationship Id="rId54" Type="http://schemas.openxmlformats.org/officeDocument/2006/relationships/tags" Target="../tags/tag24.xml"/><Relationship Id="rId70" Type="http://schemas.openxmlformats.org/officeDocument/2006/relationships/tags" Target="../tags/tag40.xml"/><Relationship Id="rId75" Type="http://schemas.openxmlformats.org/officeDocument/2006/relationships/tags" Target="../tags/tag45.xml"/><Relationship Id="rId91" Type="http://schemas.openxmlformats.org/officeDocument/2006/relationships/tags" Target="../tags/tag61.xml"/><Relationship Id="rId96" Type="http://schemas.openxmlformats.org/officeDocument/2006/relationships/tags" Target="../tags/tag66.xml"/><Relationship Id="rId140" Type="http://schemas.openxmlformats.org/officeDocument/2006/relationships/tags" Target="../tags/tag110.xml"/><Relationship Id="rId145" Type="http://schemas.openxmlformats.org/officeDocument/2006/relationships/tags" Target="../tags/tag1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9.xml"/><Relationship Id="rId114" Type="http://schemas.openxmlformats.org/officeDocument/2006/relationships/tags" Target="../tags/tag84.xml"/><Relationship Id="rId119" Type="http://schemas.openxmlformats.org/officeDocument/2006/relationships/tags" Target="../tags/tag89.xml"/><Relationship Id="rId44" Type="http://schemas.openxmlformats.org/officeDocument/2006/relationships/tags" Target="../tags/tag14.xml"/><Relationship Id="rId60" Type="http://schemas.openxmlformats.org/officeDocument/2006/relationships/tags" Target="../tags/tag30.xml"/><Relationship Id="rId65" Type="http://schemas.openxmlformats.org/officeDocument/2006/relationships/tags" Target="../tags/tag35.xml"/><Relationship Id="rId81" Type="http://schemas.openxmlformats.org/officeDocument/2006/relationships/tags" Target="../tags/tag51.xml"/><Relationship Id="rId86" Type="http://schemas.openxmlformats.org/officeDocument/2006/relationships/tags" Target="../tags/tag56.xml"/><Relationship Id="rId130" Type="http://schemas.openxmlformats.org/officeDocument/2006/relationships/tags" Target="../tags/tag100.xml"/><Relationship Id="rId135" Type="http://schemas.openxmlformats.org/officeDocument/2006/relationships/tags" Target="../tags/tag105.xml"/><Relationship Id="rId151" Type="http://schemas.openxmlformats.org/officeDocument/2006/relationships/tags" Target="../tags/tag12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9.xml"/><Relationship Id="rId109" Type="http://schemas.openxmlformats.org/officeDocument/2006/relationships/tags" Target="../tags/tag79.xml"/><Relationship Id="rId34" Type="http://schemas.openxmlformats.org/officeDocument/2006/relationships/tags" Target="../tags/tag4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6" Type="http://schemas.openxmlformats.org/officeDocument/2006/relationships/tags" Target="../tags/tag46.xml"/><Relationship Id="rId97" Type="http://schemas.openxmlformats.org/officeDocument/2006/relationships/tags" Target="../tags/tag67.xml"/><Relationship Id="rId104" Type="http://schemas.openxmlformats.org/officeDocument/2006/relationships/tags" Target="../tags/tag74.xml"/><Relationship Id="rId120" Type="http://schemas.openxmlformats.org/officeDocument/2006/relationships/tags" Target="../tags/tag90.xml"/><Relationship Id="rId125" Type="http://schemas.openxmlformats.org/officeDocument/2006/relationships/tags" Target="../tags/tag95.xml"/><Relationship Id="rId141" Type="http://schemas.openxmlformats.org/officeDocument/2006/relationships/tags" Target="../tags/tag111.xml"/><Relationship Id="rId146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1.xml"/><Relationship Id="rId92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66" Type="http://schemas.openxmlformats.org/officeDocument/2006/relationships/tags" Target="../tags/tag36.xml"/><Relationship Id="rId87" Type="http://schemas.openxmlformats.org/officeDocument/2006/relationships/tags" Target="../tags/tag57.xml"/><Relationship Id="rId110" Type="http://schemas.openxmlformats.org/officeDocument/2006/relationships/tags" Target="../tags/tag80.xml"/><Relationship Id="rId115" Type="http://schemas.openxmlformats.org/officeDocument/2006/relationships/tags" Target="../tags/tag85.xml"/><Relationship Id="rId131" Type="http://schemas.openxmlformats.org/officeDocument/2006/relationships/tags" Target="../tags/tag101.xml"/><Relationship Id="rId136" Type="http://schemas.openxmlformats.org/officeDocument/2006/relationships/tags" Target="../tags/tag106.xml"/><Relationship Id="rId61" Type="http://schemas.openxmlformats.org/officeDocument/2006/relationships/tags" Target="../tags/tag31.xml"/><Relationship Id="rId82" Type="http://schemas.openxmlformats.org/officeDocument/2006/relationships/tags" Target="../tags/tag52.xml"/><Relationship Id="rId152" Type="http://schemas.openxmlformats.org/officeDocument/2006/relationships/tags" Target="../tags/tag12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56" Type="http://schemas.openxmlformats.org/officeDocument/2006/relationships/tags" Target="../tags/tag26.xml"/><Relationship Id="rId77" Type="http://schemas.openxmlformats.org/officeDocument/2006/relationships/tags" Target="../tags/tag47.xml"/><Relationship Id="rId100" Type="http://schemas.openxmlformats.org/officeDocument/2006/relationships/tags" Target="../tags/tag70.xml"/><Relationship Id="rId105" Type="http://schemas.openxmlformats.org/officeDocument/2006/relationships/tags" Target="../tags/tag75.xml"/><Relationship Id="rId126" Type="http://schemas.openxmlformats.org/officeDocument/2006/relationships/tags" Target="../tags/tag96.xml"/><Relationship Id="rId147" Type="http://schemas.openxmlformats.org/officeDocument/2006/relationships/tags" Target="../tags/tag11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72" Type="http://schemas.openxmlformats.org/officeDocument/2006/relationships/tags" Target="../tags/tag42.xml"/><Relationship Id="rId93" Type="http://schemas.openxmlformats.org/officeDocument/2006/relationships/tags" Target="../tags/tag63.xml"/><Relationship Id="rId98" Type="http://schemas.openxmlformats.org/officeDocument/2006/relationships/tags" Target="../tags/tag68.xml"/><Relationship Id="rId121" Type="http://schemas.openxmlformats.org/officeDocument/2006/relationships/tags" Target="../tags/tag91.xml"/><Relationship Id="rId142" Type="http://schemas.openxmlformats.org/officeDocument/2006/relationships/tags" Target="../tags/tag11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6.xml"/><Relationship Id="rId67" Type="http://schemas.openxmlformats.org/officeDocument/2006/relationships/tags" Target="../tags/tag37.xml"/><Relationship Id="rId116" Type="http://schemas.openxmlformats.org/officeDocument/2006/relationships/tags" Target="../tags/tag86.xml"/><Relationship Id="rId137" Type="http://schemas.openxmlformats.org/officeDocument/2006/relationships/tags" Target="../tags/tag10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62" Type="http://schemas.openxmlformats.org/officeDocument/2006/relationships/tags" Target="../tags/tag32.xml"/><Relationship Id="rId83" Type="http://schemas.openxmlformats.org/officeDocument/2006/relationships/tags" Target="../tags/tag53.xml"/><Relationship Id="rId88" Type="http://schemas.openxmlformats.org/officeDocument/2006/relationships/tags" Target="../tags/tag58.xml"/><Relationship Id="rId111" Type="http://schemas.openxmlformats.org/officeDocument/2006/relationships/tags" Target="../tags/tag81.xml"/><Relationship Id="rId132" Type="http://schemas.openxmlformats.org/officeDocument/2006/relationships/tags" Target="../tags/tag102.xml"/><Relationship Id="rId153" Type="http://schemas.openxmlformats.org/officeDocument/2006/relationships/tags" Target="../tags/tag123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6.xml"/><Relationship Id="rId57" Type="http://schemas.openxmlformats.org/officeDocument/2006/relationships/tags" Target="../tags/tag27.xml"/><Relationship Id="rId106" Type="http://schemas.openxmlformats.org/officeDocument/2006/relationships/tags" Target="../tags/tag76.xml"/><Relationship Id="rId127" Type="http://schemas.openxmlformats.org/officeDocument/2006/relationships/tags" Target="../tags/tag9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52" Type="http://schemas.openxmlformats.org/officeDocument/2006/relationships/tags" Target="../tags/tag22.xml"/><Relationship Id="rId73" Type="http://schemas.openxmlformats.org/officeDocument/2006/relationships/tags" Target="../tags/tag43.xml"/><Relationship Id="rId78" Type="http://schemas.openxmlformats.org/officeDocument/2006/relationships/tags" Target="../tags/tag48.xml"/><Relationship Id="rId94" Type="http://schemas.openxmlformats.org/officeDocument/2006/relationships/tags" Target="../tags/tag64.xml"/><Relationship Id="rId99" Type="http://schemas.openxmlformats.org/officeDocument/2006/relationships/tags" Target="../tags/tag69.xml"/><Relationship Id="rId101" Type="http://schemas.openxmlformats.org/officeDocument/2006/relationships/tags" Target="../tags/tag71.xml"/><Relationship Id="rId122" Type="http://schemas.openxmlformats.org/officeDocument/2006/relationships/tags" Target="../tags/tag92.xml"/><Relationship Id="rId143" Type="http://schemas.openxmlformats.org/officeDocument/2006/relationships/tags" Target="../tags/tag113.xml"/><Relationship Id="rId148" Type="http://schemas.openxmlformats.org/officeDocument/2006/relationships/tags" Target="../tags/tag11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7.xml"/><Relationship Id="rId68" Type="http://schemas.openxmlformats.org/officeDocument/2006/relationships/tags" Target="../tags/tag38.xml"/><Relationship Id="rId89" Type="http://schemas.openxmlformats.org/officeDocument/2006/relationships/tags" Target="../tags/tag59.xml"/><Relationship Id="rId112" Type="http://schemas.openxmlformats.org/officeDocument/2006/relationships/tags" Target="../tags/tag82.xml"/><Relationship Id="rId133" Type="http://schemas.openxmlformats.org/officeDocument/2006/relationships/tags" Target="../tags/tag103.xml"/><Relationship Id="rId154" Type="http://schemas.openxmlformats.org/officeDocument/2006/relationships/tags" Target="../tags/tag12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7.xml"/><Relationship Id="rId58" Type="http://schemas.openxmlformats.org/officeDocument/2006/relationships/tags" Target="../tags/tag28.xml"/><Relationship Id="rId79" Type="http://schemas.openxmlformats.org/officeDocument/2006/relationships/tags" Target="../tags/tag49.xml"/><Relationship Id="rId102" Type="http://schemas.openxmlformats.org/officeDocument/2006/relationships/tags" Target="../tags/tag72.xml"/><Relationship Id="rId123" Type="http://schemas.openxmlformats.org/officeDocument/2006/relationships/tags" Target="../tags/tag93.xml"/><Relationship Id="rId144" Type="http://schemas.openxmlformats.org/officeDocument/2006/relationships/tags" Target="../tags/tag114.xml"/><Relationship Id="rId90" Type="http://schemas.openxmlformats.org/officeDocument/2006/relationships/tags" Target="../tags/tag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c3657ec2-93e2-40cb-b214-f939f6a338e6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Arial" panose="020B0604020202020204" pitchFamily="34" charset="0"/>
              </a:rPr>
              <a:t>Non-Business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4" r:id="rId2"/>
    <p:sldLayoutId id="2147483780" r:id="rId3"/>
    <p:sldLayoutId id="2147483787" r:id="rId4"/>
    <p:sldLayoutId id="214748377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41" r:id="rId13"/>
    <p:sldLayoutId id="2147483765" r:id="rId14"/>
    <p:sldLayoutId id="2147483767" r:id="rId15"/>
    <p:sldLayoutId id="2147483786" r:id="rId16"/>
    <p:sldLayoutId id="2147483743" r:id="rId17"/>
    <p:sldLayoutId id="2147483774" r:id="rId18"/>
    <p:sldLayoutId id="2147483745" r:id="rId19"/>
    <p:sldLayoutId id="2147483760" r:id="rId20"/>
    <p:sldLayoutId id="2147483768" r:id="rId21"/>
    <p:sldLayoutId id="2147483769" r:id="rId22"/>
    <p:sldLayoutId id="2147483770" r:id="rId23"/>
    <p:sldLayoutId id="2147483744" r:id="rId24"/>
    <p:sldLayoutId id="2147483757" r:id="rId25"/>
    <p:sldLayoutId id="2147483771" r:id="rId26"/>
    <p:sldLayoutId id="2147483763" r:id="rId27"/>
    <p:sldLayoutId id="2147483751" r:id="rId28"/>
    <p:sldLayoutId id="2147483756" r:id="rId29"/>
    <p:sldLayoutId id="2147483740" r:id="rId3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4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6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7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4.xml"/><Relationship Id="rId4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8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9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0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9">
            <a:extLst>
              <a:ext uri="{FF2B5EF4-FFF2-40B4-BE49-F238E27FC236}">
                <a16:creationId xmlns:a16="http://schemas.microsoft.com/office/drawing/2014/main" id="{3ECAC84F-9C2B-AFB4-36BE-52E40F8011CC}"/>
              </a:ext>
            </a:extLst>
          </p:cNvPr>
          <p:cNvPicPr>
            <a:picLocks noGrp="1" noChangeAspect="1"/>
          </p:cNvPicPr>
          <p:nvPr>
            <p:ph type="pic" sz="quarter" idx="10"/>
            <p:custDataLst>
              <p:tags r:id="rId3"/>
            </p:custDataLst>
          </p:nvPr>
        </p:nvPicPr>
        <p:blipFill rotWithShape="1">
          <a:blip r:embed="rId5"/>
          <a:srcRect l="32123" r="32123"/>
          <a:stretch/>
        </p:blipFill>
        <p:spPr>
          <a:xfrm>
            <a:off x="7836062" y="0"/>
            <a:ext cx="4359114" cy="6858000"/>
          </a:xfr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273A409C-BCB0-D0D9-041B-32B43A50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7" y="2206502"/>
            <a:ext cx="6935265" cy="997196"/>
          </a:xfrm>
        </p:spPr>
        <p:txBody>
          <a:bodyPr/>
          <a:lstStyle/>
          <a:p>
            <a:r>
              <a:rPr lang="en-US" dirty="0"/>
              <a:t>RETAIL</a:t>
            </a:r>
            <a:r>
              <a:rPr lang="en-US" sz="6600" dirty="0"/>
              <a:t>X</a:t>
            </a:r>
            <a:r>
              <a:rPr lang="en-US" dirty="0"/>
              <a:t>TRAVAGANZA</a:t>
            </a:r>
          </a:p>
        </p:txBody>
      </p:sp>
      <p:sp>
        <p:nvSpPr>
          <p:cNvPr id="3" name="Date - Dynamic" descr="{&quot;templafy&quot;:{&quot;id&quot;:&quot;8d41e1ea-ff7a-444e-b902-b16cf694e479&quot;}}">
            <a:extLst>
              <a:ext uri="{FF2B5EF4-FFF2-40B4-BE49-F238E27FC236}">
                <a16:creationId xmlns:a16="http://schemas.microsoft.com/office/drawing/2014/main" id="{593AB33A-33E4-81E4-4793-804FF00C2674}"/>
              </a:ext>
            </a:extLst>
          </p:cNvPr>
          <p:cNvSpPr txBox="1">
            <a:spLocks/>
          </p:cNvSpPr>
          <p:nvPr/>
        </p:nvSpPr>
        <p:spPr>
          <a:xfrm>
            <a:off x="288000" y="447812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72 Brand" panose="020B0504030603020204" pitchFamily="34" charset="0"/>
              <a:cs typeface="72" panose="020B0503030000000003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3CD4928-68F7-1319-5F3C-574D85284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1027"/>
            <a:ext cx="2027714" cy="2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7167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F7587BA0-9694-FF8E-D847-EB5ADD06CD65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1"/>
            </p:custDataLst>
          </p:nvPr>
        </p:nvPicPr>
        <p:blipFill rotWithShape="1">
          <a:blip r:embed="rId4"/>
          <a:srcRect t="19939" b="-1"/>
          <a:stretch/>
        </p:blipFill>
        <p:spPr>
          <a:xfrm>
            <a:off x="1" y="0"/>
            <a:ext cx="12195175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EF51A7-2F3C-7458-B67E-1113B225FD3C}"/>
              </a:ext>
            </a:extLst>
          </p:cNvPr>
          <p:cNvSpPr txBox="1"/>
          <p:nvPr/>
        </p:nvSpPr>
        <p:spPr>
          <a:xfrm>
            <a:off x="672353" y="2017059"/>
            <a:ext cx="1118795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7200" kern="0" dirty="0">
                <a:solidFill>
                  <a:schemeClr val="bg1">
                    <a:lumMod val="9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Cum putem să ajutăm RetailX?</a:t>
            </a:r>
            <a:endParaRPr lang="en-US" sz="7200" kern="0" dirty="0" err="1">
              <a:solidFill>
                <a:schemeClr val="bg1">
                  <a:lumMod val="95000"/>
                </a:schemeClr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889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">
            <a:extLst>
              <a:ext uri="{FF2B5EF4-FFF2-40B4-BE49-F238E27FC236}">
                <a16:creationId xmlns:a16="http://schemas.microsoft.com/office/drawing/2014/main" id="{52AD514C-EC1D-7D52-64FF-AA44E0AB3BD4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1"/>
            </p:custDataLst>
          </p:nvPr>
        </p:nvPicPr>
        <p:blipFill rotWithShape="1">
          <a:blip r:embed="rId3"/>
          <a:srcRect t="28895" b="28895"/>
          <a:stretch/>
        </p:blipFill>
        <p:spPr>
          <a:xfrm>
            <a:off x="1" y="3427200"/>
            <a:ext cx="12195175" cy="343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DC851D-7330-FD6F-0C63-1997DA671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Analiz</a:t>
            </a:r>
            <a:r>
              <a:rPr lang="ro-RO" dirty="0"/>
              <a:t>ăm datele istorice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5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B9971-0D11-B194-EAF9-1E02532A5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RO" dirty="0"/>
              <a:t>Unde sunt anomaliile în stocuri?</a:t>
            </a:r>
          </a:p>
          <a:p>
            <a:pPr lvl="1"/>
            <a:r>
              <a:rPr lang="ro-RO" dirty="0"/>
              <a:t>Când am comandat prea mult?</a:t>
            </a:r>
          </a:p>
          <a:p>
            <a:pPr lvl="1"/>
            <a:r>
              <a:rPr lang="ro-RO" dirty="0"/>
              <a:t>Când am comandat prea puțin (sau la momentul nepotrivit)?</a:t>
            </a:r>
          </a:p>
          <a:p>
            <a:r>
              <a:rPr lang="ro-RO" dirty="0"/>
              <a:t>Care va fi volumul de comenzi în viitor?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9AF714-75BF-1557-29A5-EE7232C0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Analizăm datele istorice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20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">
            <a:extLst>
              <a:ext uri="{FF2B5EF4-FFF2-40B4-BE49-F238E27FC236}">
                <a16:creationId xmlns:a16="http://schemas.microsoft.com/office/drawing/2014/main" id="{622756B2-35B4-B42F-C836-5DD43EF875E4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1"/>
            </p:custDataLst>
          </p:nvPr>
        </p:nvPicPr>
        <p:blipFill rotWithShape="1">
          <a:blip r:embed="rId3"/>
          <a:srcRect t="28895" b="28895"/>
          <a:stretch/>
        </p:blipFill>
        <p:spPr>
          <a:xfrm>
            <a:off x="1" y="3427200"/>
            <a:ext cx="12195175" cy="343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DC851D-7330-FD6F-0C63-1997DA671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Optimizăm stocurile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5ADB0-38F5-1188-B6B2-995836400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RO" dirty="0"/>
              <a:t>Propunem ce produse trebuie să comandăm și când trebuie să le primim în depozit</a:t>
            </a:r>
          </a:p>
          <a:p>
            <a:r>
              <a:rPr lang="ro-RO" dirty="0"/>
              <a:t>Angajații RetailX urăsc aplicațiile, așa că vor să primească mesaje cu ce trebuie să facă în limbaj natural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A24DFB-E2B3-72B2-D4EA-78621EBA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Optimizăm stocurile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7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">
            <a:extLst>
              <a:ext uri="{FF2B5EF4-FFF2-40B4-BE49-F238E27FC236}">
                <a16:creationId xmlns:a16="http://schemas.microsoft.com/office/drawing/2014/main" id="{CDD9BC89-772F-0FF0-AD5D-6F39024AC030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1"/>
            </p:custDataLst>
          </p:nvPr>
        </p:nvPicPr>
        <p:blipFill rotWithShape="1">
          <a:blip r:embed="rId3"/>
          <a:srcRect t="11755" b="46035"/>
          <a:stretch/>
        </p:blipFill>
        <p:spPr>
          <a:xfrm>
            <a:off x="1" y="3427200"/>
            <a:ext cx="12195175" cy="343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DC851D-7330-FD6F-0C63-1997DA671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Trimitem oferte personalizate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23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4C7C8-EA8D-6583-9376-6687B93A8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RO" dirty="0"/>
              <a:t>Hai să scăpăm de ”Globurile pământești gonflabile”</a:t>
            </a:r>
          </a:p>
          <a:p>
            <a:pPr lvl="1"/>
            <a:r>
              <a:rPr lang="ro-RO" dirty="0"/>
              <a:t>Avem niște clienți care le tot cumpără</a:t>
            </a:r>
          </a:p>
          <a:p>
            <a:pPr lvl="1"/>
            <a:r>
              <a:rPr lang="ro-RO" dirty="0"/>
              <a:t>Să le trimitem niște oferte!</a:t>
            </a:r>
          </a:p>
          <a:p>
            <a:r>
              <a:rPr lang="ro-RO" dirty="0"/>
              <a:t>Colegii de la marketing spun că clienții noștri își doresc să primească mesaje foarte personalizate</a:t>
            </a:r>
          </a:p>
          <a:p>
            <a:pPr lvl="1"/>
            <a:r>
              <a:rPr lang="ro-RO" dirty="0"/>
              <a:t>Să trimitem oferte care sună ca și cum ar fi scrise de oameni (de preferat fără greșeli gramaticale</a:t>
            </a:r>
            <a:r>
              <a:rPr lang="en-US" dirty="0"/>
              <a:t>)</a:t>
            </a:r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CD2C88-D9C6-CF8F-9171-CDCB66C3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Trimitem oferte personalizate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3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">
            <a:extLst>
              <a:ext uri="{FF2B5EF4-FFF2-40B4-BE49-F238E27FC236}">
                <a16:creationId xmlns:a16="http://schemas.microsoft.com/office/drawing/2014/main" id="{53082C01-665E-0EC4-6FE2-E7096DD7B5F9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1"/>
            </p:custDataLst>
          </p:nvPr>
        </p:nvPicPr>
        <p:blipFill rotWithShape="1">
          <a:blip r:embed="rId3"/>
          <a:srcRect t="27018" b="27018"/>
          <a:stretch/>
        </p:blipFill>
        <p:spPr>
          <a:xfrm>
            <a:off x="1" y="3427200"/>
            <a:ext cx="12195175" cy="343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DC851D-7330-FD6F-0C63-1997DA671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Preg</a:t>
            </a:r>
            <a:r>
              <a:rPr lang="ro-RO" dirty="0"/>
              <a:t>ătim o aplicație de vizualizare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60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8B5D3-FF5A-42D8-414F-94804323D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RO" dirty="0"/>
              <a:t>Doar informațiile importante pentru utilizatori</a:t>
            </a:r>
          </a:p>
          <a:p>
            <a:pPr lvl="1"/>
            <a:r>
              <a:rPr lang="ro-RO" dirty="0"/>
              <a:t>Anomalii</a:t>
            </a:r>
          </a:p>
          <a:p>
            <a:pPr lvl="1"/>
            <a:r>
              <a:rPr lang="ro-RO" dirty="0"/>
              <a:t>Sugestii pentru actualizarea stocurilor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37D1E-0A5A-7FA3-3A4E-C6B9D105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10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DE9ADD8E-C283-0E48-D815-6CB398B99F0E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1"/>
            </p:custDataLst>
          </p:nvPr>
        </p:nvPicPr>
        <p:blipFill rotWithShape="1">
          <a:blip r:embed="rId3"/>
          <a:srcRect t="29894" b="29894"/>
          <a:stretch/>
        </p:blipFill>
        <p:spPr>
          <a:xfrm>
            <a:off x="1" y="3427200"/>
            <a:ext cx="12195175" cy="34308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8ACD93C-E8EF-AE56-1677-4DEFCFE7E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Tehnologie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1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BA429479-CA10-50BA-4DCE-F1CAC4E2BF23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 rotWithShape="1">
          <a:blip r:embed="rId4"/>
          <a:srcRect l="20329" r="20329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47D774C-2CCA-A909-8774-8A683542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123701"/>
            <a:ext cx="5710866" cy="997196"/>
          </a:xfrm>
        </p:spPr>
        <p:txBody>
          <a:bodyPr/>
          <a:lstStyle/>
          <a:p>
            <a:r>
              <a:rPr lang="en-US" dirty="0" err="1"/>
              <a:t>RetailX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A441C-827D-3EE3-B9B8-6F20FF6CA05E}"/>
              </a:ext>
            </a:extLst>
          </p:cNvPr>
          <p:cNvSpPr txBox="1"/>
          <p:nvPr/>
        </p:nvSpPr>
        <p:spPr>
          <a:xfrm>
            <a:off x="860613" y="1593299"/>
            <a:ext cx="30982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Magazinul</a:t>
            </a:r>
            <a:r>
              <a:rPr lang="en-US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o-RO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tău online fictiv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8121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041FC-5641-F597-18D0-70C4FE784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o-RO" dirty="0"/>
              <a:t>ABAP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31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041FC-5641-F597-18D0-70C4FE784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o-RO" dirty="0"/>
              <a:t>ABAP</a:t>
            </a:r>
            <a:endParaRPr lang="en-US" dirty="0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1C8002F3-A281-BC12-8EDA-5CEFAE443D26}"/>
              </a:ext>
            </a:extLst>
          </p:cNvPr>
          <p:cNvSpPr/>
          <p:nvPr/>
        </p:nvSpPr>
        <p:spPr bwMode="gray">
          <a:xfrm>
            <a:off x="4967048" y="2443330"/>
            <a:ext cx="2116863" cy="1971339"/>
          </a:xfrm>
          <a:prstGeom prst="mathMultiply">
            <a:avLst>
              <a:gd name="adj1" fmla="val 9458"/>
            </a:avLst>
          </a:prstGeom>
          <a:solidFill>
            <a:schemeClr val="accent4">
              <a:lumMod val="75000"/>
            </a:schemeClr>
          </a:solidFill>
          <a:ln w="25400" algn="ctr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5836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041FC-5641-F597-18D0-70C4FE784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o-RO" dirty="0"/>
              <a:t>ABAP</a:t>
            </a:r>
            <a:endParaRPr lang="en-US" dirty="0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1C8002F3-A281-BC12-8EDA-5CEFAE443D26}"/>
              </a:ext>
            </a:extLst>
          </p:cNvPr>
          <p:cNvSpPr/>
          <p:nvPr/>
        </p:nvSpPr>
        <p:spPr bwMode="gray">
          <a:xfrm>
            <a:off x="4967048" y="2443330"/>
            <a:ext cx="2116863" cy="1971339"/>
          </a:xfrm>
          <a:prstGeom prst="mathMultiply">
            <a:avLst>
              <a:gd name="adj1" fmla="val 9458"/>
            </a:avLst>
          </a:prstGeom>
          <a:solidFill>
            <a:schemeClr val="accent4">
              <a:lumMod val="75000"/>
            </a:schemeClr>
          </a:solidFill>
          <a:ln w="25400" algn="ctr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LogoWhite-Dynamic" descr="{&quot;templafy&quot;:{&quot;id&quot;:&quot;2c57c541-98f9-433d-b2f8-02136ee5c36c&quot;}}">
            <a:extLst>
              <a:ext uri="{FF2B5EF4-FFF2-40B4-BE49-F238E27FC236}">
                <a16:creationId xmlns:a16="http://schemas.microsoft.com/office/drawing/2014/main" id="{FB17F1D3-FAC7-7CCD-0211-58177A95D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35" y="4234669"/>
            <a:ext cx="727192" cy="360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B7A1CD4-E2D0-7FC7-0372-C58C13084145}"/>
              </a:ext>
            </a:extLst>
          </p:cNvPr>
          <p:cNvSpPr txBox="1">
            <a:spLocks/>
          </p:cNvSpPr>
          <p:nvPr/>
        </p:nvSpPr>
        <p:spPr bwMode="black">
          <a:xfrm>
            <a:off x="685684" y="4076115"/>
            <a:ext cx="11185200" cy="67710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o-RO" dirty="0"/>
              <a:t>Cloud Application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4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041FC-5641-F597-18D0-70C4FE784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o-RO" dirty="0"/>
              <a:t>ABAP</a:t>
            </a:r>
            <a:endParaRPr lang="en-US" dirty="0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1C8002F3-A281-BC12-8EDA-5CEFAE443D26}"/>
              </a:ext>
            </a:extLst>
          </p:cNvPr>
          <p:cNvSpPr/>
          <p:nvPr/>
        </p:nvSpPr>
        <p:spPr bwMode="gray">
          <a:xfrm>
            <a:off x="4967048" y="2443330"/>
            <a:ext cx="2116863" cy="1971339"/>
          </a:xfrm>
          <a:prstGeom prst="mathMultiply">
            <a:avLst>
              <a:gd name="adj1" fmla="val 9458"/>
            </a:avLst>
          </a:prstGeom>
          <a:solidFill>
            <a:schemeClr val="accent4">
              <a:lumMod val="75000"/>
            </a:schemeClr>
          </a:solidFill>
          <a:ln w="25400" algn="ctr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LogoWhite-Dynamic" descr="{&quot;templafy&quot;:{&quot;id&quot;:&quot;2c57c541-98f9-433d-b2f8-02136ee5c36c&quot;}}">
            <a:extLst>
              <a:ext uri="{FF2B5EF4-FFF2-40B4-BE49-F238E27FC236}">
                <a16:creationId xmlns:a16="http://schemas.microsoft.com/office/drawing/2014/main" id="{FB17F1D3-FAC7-7CCD-0211-58177A95D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35" y="4234669"/>
            <a:ext cx="727192" cy="360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B7A1CD4-E2D0-7FC7-0372-C58C13084145}"/>
              </a:ext>
            </a:extLst>
          </p:cNvPr>
          <p:cNvSpPr txBox="1">
            <a:spLocks/>
          </p:cNvSpPr>
          <p:nvPr/>
        </p:nvSpPr>
        <p:spPr bwMode="black">
          <a:xfrm>
            <a:off x="685684" y="4076115"/>
            <a:ext cx="11185200" cy="67710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o-RO" dirty="0"/>
              <a:t>Cloud Application Programming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761A45-BAB2-FCA1-4434-B371C96C8BC9}"/>
              </a:ext>
            </a:extLst>
          </p:cNvPr>
          <p:cNvGrpSpPr/>
          <p:nvPr/>
        </p:nvGrpSpPr>
        <p:grpSpPr>
          <a:xfrm>
            <a:off x="7213002" y="5931069"/>
            <a:ext cx="4907879" cy="367532"/>
            <a:chOff x="5999185" y="3951663"/>
            <a:chExt cx="3432285" cy="3675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FE85AE-E590-4D94-77DF-6D373CFCBC8C}"/>
                </a:ext>
              </a:extLst>
            </p:cNvPr>
            <p:cNvSpPr txBox="1"/>
            <p:nvPr/>
          </p:nvSpPr>
          <p:spPr>
            <a:xfrm>
              <a:off x="6096600" y="4042196"/>
              <a:ext cx="333487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ro-RO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Sau, mai bine, orice altceva (mult mai) potrivit</a:t>
              </a:r>
              <a:endParaRPr lang="en-US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72B58-5884-004F-AA89-47D8EB4402C7}"/>
                </a:ext>
              </a:extLst>
            </p:cNvPr>
            <p:cNvSpPr txBox="1"/>
            <p:nvPr/>
          </p:nvSpPr>
          <p:spPr>
            <a:xfrm>
              <a:off x="5999185" y="3951663"/>
              <a:ext cx="19483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ro-RO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*</a:t>
              </a:r>
              <a:endParaRPr lang="en-US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A0B4392-90A1-5697-F098-408516E34C53}"/>
              </a:ext>
            </a:extLst>
          </p:cNvPr>
          <p:cNvSpPr txBox="1"/>
          <p:nvPr/>
        </p:nvSpPr>
        <p:spPr>
          <a:xfrm>
            <a:off x="10487513" y="4096169"/>
            <a:ext cx="1948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*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845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34F3-209C-C6EB-E137-A55358120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Datele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87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17731-6382-A6D3-4921-45F5A50C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Vânzări și stocuri zilnice la nivel de produs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69B481-2C13-FF79-6825-3C90EA26D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509573"/>
              </p:ext>
            </p:extLst>
          </p:nvPr>
        </p:nvGraphicFramePr>
        <p:xfrm>
          <a:off x="1011219" y="1549567"/>
          <a:ext cx="10348855" cy="3415086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833743">
                  <a:extLst>
                    <a:ext uri="{9D8B030D-6E8A-4147-A177-3AD203B41FA5}">
                      <a16:colId xmlns:a16="http://schemas.microsoft.com/office/drawing/2014/main" val="3779409965"/>
                    </a:ext>
                  </a:extLst>
                </a:gridCol>
                <a:gridCol w="1285819">
                  <a:extLst>
                    <a:ext uri="{9D8B030D-6E8A-4147-A177-3AD203B41FA5}">
                      <a16:colId xmlns:a16="http://schemas.microsoft.com/office/drawing/2014/main" val="3253378046"/>
                    </a:ext>
                  </a:extLst>
                </a:gridCol>
                <a:gridCol w="2540486">
                  <a:extLst>
                    <a:ext uri="{9D8B030D-6E8A-4147-A177-3AD203B41FA5}">
                      <a16:colId xmlns:a16="http://schemas.microsoft.com/office/drawing/2014/main" val="2813799687"/>
                    </a:ext>
                  </a:extLst>
                </a:gridCol>
                <a:gridCol w="3688807">
                  <a:extLst>
                    <a:ext uri="{9D8B030D-6E8A-4147-A177-3AD203B41FA5}">
                      <a16:colId xmlns:a16="http://schemas.microsoft.com/office/drawing/2014/main" val="3098690849"/>
                    </a:ext>
                  </a:extLst>
                </a:gridCol>
              </a:tblGrid>
              <a:tr h="683017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400" dirty="0">
                          <a:effectLst/>
                        </a:rPr>
                        <a:t>CÂMP</a:t>
                      </a:r>
                      <a:endParaRPr lang="en-US" sz="1600" dirty="0">
                        <a:effectLst/>
                        <a:latin typeface="72 Brand Medium" panose="020B06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400">
                          <a:effectLst/>
                        </a:rPr>
                        <a:t>TIP DE DATE</a:t>
                      </a:r>
                      <a:endParaRPr lang="en-US" sz="1600">
                        <a:effectLst/>
                        <a:latin typeface="72 Brand Medium" panose="020B06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400">
                          <a:effectLst/>
                        </a:rPr>
                        <a:t>DESCRIERE</a:t>
                      </a:r>
                      <a:endParaRPr lang="en-US" sz="1600">
                        <a:effectLst/>
                        <a:latin typeface="72 Brand Medium" panose="020B06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400" dirty="0">
                          <a:effectLst/>
                        </a:rPr>
                        <a:t>SEMNIFICAȚIE</a:t>
                      </a:r>
                      <a:endParaRPr lang="en-US" sz="1600" dirty="0">
                        <a:effectLst/>
                        <a:latin typeface="72 Brand Medium" panose="020B06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5027992"/>
                  </a:ext>
                </a:extLst>
              </a:tr>
              <a:tr h="1043324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Date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Dată</a:t>
                      </a:r>
                      <a:endParaRPr lang="en-US" sz="1800" dirty="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Data pentru care sunt furnizate informațiile.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Indică ziua specifică pentru care sunt furnizate cantitatea vândută și stocul disponibil, pentru un produs.</a:t>
                      </a:r>
                      <a:endParaRPr lang="en-US" sz="1800" dirty="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0569839"/>
                  </a:ext>
                </a:extLst>
              </a:tr>
              <a:tr h="322711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Product_ID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Text/String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ID-ul produsului vândut.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Identifică produsul specific vândut.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33228"/>
                  </a:ext>
                </a:extLst>
              </a:tr>
              <a:tr h="683017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Sales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Întreg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Numărul unităților vândute în ziua respectivă.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Reflectă volumul de vânzări pentru fiecare zi.</a:t>
                      </a:r>
                      <a:endParaRPr lang="en-US" sz="1800" dirty="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009597"/>
                  </a:ext>
                </a:extLst>
              </a:tr>
              <a:tr h="683017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EndOfDayStock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Întreg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Nivelul stocului disponibil pentru produsul respectiv.</a:t>
                      </a:r>
                      <a:endParaRPr lang="en-US" sz="18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Indică cantitatea de produs rămasă în stoc la sfârșitul zilei.</a:t>
                      </a:r>
                      <a:endParaRPr lang="en-US" sz="1800" dirty="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63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736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9B4B03-194E-C31D-B370-87DBAC0B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Produse vândute la nivel de coș de cumpărături (tranzacții)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652AB6-D8D1-A1D8-C0CC-3F8C136D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327277"/>
              </p:ext>
            </p:extLst>
          </p:nvPr>
        </p:nvGraphicFramePr>
        <p:xfrm>
          <a:off x="902605" y="1182424"/>
          <a:ext cx="10435954" cy="537318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361094">
                  <a:extLst>
                    <a:ext uri="{9D8B030D-6E8A-4147-A177-3AD203B41FA5}">
                      <a16:colId xmlns:a16="http://schemas.microsoft.com/office/drawing/2014/main" val="3564049901"/>
                    </a:ext>
                  </a:extLst>
                </a:gridCol>
                <a:gridCol w="1361094">
                  <a:extLst>
                    <a:ext uri="{9D8B030D-6E8A-4147-A177-3AD203B41FA5}">
                      <a16:colId xmlns:a16="http://schemas.microsoft.com/office/drawing/2014/main" val="2005909141"/>
                    </a:ext>
                  </a:extLst>
                </a:gridCol>
                <a:gridCol w="2954001">
                  <a:extLst>
                    <a:ext uri="{9D8B030D-6E8A-4147-A177-3AD203B41FA5}">
                      <a16:colId xmlns:a16="http://schemas.microsoft.com/office/drawing/2014/main" val="3046511706"/>
                    </a:ext>
                  </a:extLst>
                </a:gridCol>
                <a:gridCol w="4759765">
                  <a:extLst>
                    <a:ext uri="{9D8B030D-6E8A-4147-A177-3AD203B41FA5}">
                      <a16:colId xmlns:a16="http://schemas.microsoft.com/office/drawing/2014/main" val="16517709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 defTabSz="1088558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400" b="1" kern="1200" dirty="0">
                          <a:solidFill>
                            <a:schemeClr val="bg1"/>
                          </a:solidFill>
                          <a:effectLst/>
                        </a:rPr>
                        <a:t>CÂMP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1088558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400" b="1" kern="1200" dirty="0">
                          <a:solidFill>
                            <a:schemeClr val="bg1"/>
                          </a:solidFill>
                          <a:effectLst/>
                        </a:rPr>
                        <a:t>TIP DE DATE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1088558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400" b="1" kern="1200" dirty="0">
                          <a:solidFill>
                            <a:schemeClr val="bg1"/>
                          </a:solidFill>
                          <a:effectLst/>
                        </a:rPr>
                        <a:t>DESCRIERE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1088558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400" b="1" kern="1200" dirty="0">
                          <a:solidFill>
                            <a:schemeClr val="bg1"/>
                          </a:solidFill>
                          <a:effectLst/>
                        </a:rPr>
                        <a:t>SEMNIFICAȚIE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1363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Date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Dată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Data și ora înregistrării tranzacției.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Indică momentul de timp când a avut loc tranzacția.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671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Invoice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Întreg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Identificator unic al bonului</a:t>
                      </a:r>
                      <a:endParaRPr lang="en-US" sz="1600" dirty="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Reprezintă un identificator unic al vizitei / comenzii client. Un client poate avea mai multe bonuri pentru fiecare zi.</a:t>
                      </a:r>
                      <a:endParaRPr lang="en-US" sz="1600" dirty="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1614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Customer ID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Text/String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ID-ul unic al cumpărătorului.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Identifică cumpărătorul individual.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8237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Product_ID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Text/String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ID-ul produsului cumpărat.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Identifică produsul specific achiziționat.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27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Description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Text/String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Descrierea produsului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Scurta descriere a produsului. Acceași descriere, sau descrieri foarte asemănătoare pot să corespundă mai multor identificatoare de produs.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3302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Quantity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Întreg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Numărul de unități ale produsului cumpărate în tranzacție.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Reflectă volumul cumpărat pentru fiecare produs.</a:t>
                      </a:r>
                      <a:endParaRPr lang="en-US" sz="1600" dirty="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5711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Price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Număr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Prețul unitar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Prețul unitar cu care produsul respectiv a fost achiziționat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387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Country 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Text/String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Țara în care a fost achiziționat produsul</a:t>
                      </a:r>
                      <a:endParaRPr lang="en-US" sz="160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Segmentare geografică grosieră a locului de achiziție</a:t>
                      </a:r>
                      <a:endParaRPr lang="en-US" sz="1600" dirty="0">
                        <a:effectLst/>
                        <a:latin typeface="72 Brand" panose="020B05040306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6819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611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9D1E6B-234F-ED9E-F2CC-AD5BB08D7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~ </a:t>
            </a:r>
            <a:r>
              <a:rPr lang="ro-RO" dirty="0"/>
              <a:t>800 000 de rânduri de produse vândute</a:t>
            </a:r>
          </a:p>
          <a:p>
            <a:r>
              <a:rPr lang="en-US" dirty="0"/>
              <a:t>~ 4600 de </a:t>
            </a:r>
            <a:r>
              <a:rPr lang="en-US" dirty="0" err="1"/>
              <a:t>produse</a:t>
            </a:r>
            <a:endParaRPr lang="en-US" dirty="0"/>
          </a:p>
          <a:p>
            <a:r>
              <a:rPr lang="en-US" dirty="0" err="1"/>
              <a:t>Decembrie</a:t>
            </a:r>
            <a:r>
              <a:rPr lang="en-US" dirty="0"/>
              <a:t> 2009 – </a:t>
            </a:r>
            <a:r>
              <a:rPr lang="en-US" dirty="0" err="1"/>
              <a:t>Decembrie</a:t>
            </a:r>
            <a:r>
              <a:rPr lang="en-US" dirty="0"/>
              <a:t> 2011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A26B7C-AC9A-13DB-CB1C-46CA77AA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Volum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57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270387-BD29-3990-0D89-0CF8D396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evalu</a:t>
            </a:r>
            <a:r>
              <a:rPr lang="ro-RO" dirty="0"/>
              <a:t>ăm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52F97-0F91-BABD-EF90-A7DD057B7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258218"/>
              </p:ext>
            </p:extLst>
          </p:nvPr>
        </p:nvGraphicFramePr>
        <p:xfrm>
          <a:off x="791388" y="996547"/>
          <a:ext cx="10751568" cy="577874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687676">
                  <a:extLst>
                    <a:ext uri="{9D8B030D-6E8A-4147-A177-3AD203B41FA5}">
                      <a16:colId xmlns:a16="http://schemas.microsoft.com/office/drawing/2014/main" val="1851411897"/>
                    </a:ext>
                  </a:extLst>
                </a:gridCol>
                <a:gridCol w="2269687">
                  <a:extLst>
                    <a:ext uri="{9D8B030D-6E8A-4147-A177-3AD203B41FA5}">
                      <a16:colId xmlns:a16="http://schemas.microsoft.com/office/drawing/2014/main" val="1126171143"/>
                    </a:ext>
                  </a:extLst>
                </a:gridCol>
                <a:gridCol w="4794205">
                  <a:extLst>
                    <a:ext uri="{9D8B030D-6E8A-4147-A177-3AD203B41FA5}">
                      <a16:colId xmlns:a16="http://schemas.microsoft.com/office/drawing/2014/main" val="3855029473"/>
                    </a:ext>
                  </a:extLst>
                </a:gridCol>
              </a:tblGrid>
              <a:tr h="410609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200" dirty="0">
                          <a:effectLst/>
                        </a:rPr>
                        <a:t>CATEGORIA CERINȚEI</a:t>
                      </a:r>
                      <a:endParaRPr lang="en-US" sz="1400" dirty="0">
                        <a:effectLst/>
                        <a:latin typeface="72 Brand Medium" panose="020B06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PUNCTAJ MAXIM</a:t>
                      </a:r>
                      <a:endParaRPr lang="en-US" sz="1400">
                        <a:effectLst/>
                        <a:latin typeface="72 Brand Medium" panose="020B06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DETALII SUPLIMENTARE</a:t>
                      </a:r>
                      <a:endParaRPr lang="en-US" sz="1400">
                        <a:effectLst/>
                        <a:latin typeface="72 Brand Medium" panose="020B06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5824922"/>
                  </a:ext>
                </a:extLst>
              </a:tr>
              <a:tr h="647214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Identificarea anomaliilor în valoarea stocurilor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15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Model pentru identificarea anomaliilor în valorile istorice ale stocurilor (supra-stoc, stoc foarte mic sau insuficient)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47027"/>
                  </a:ext>
                </a:extLst>
              </a:tr>
              <a:tr h="20019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Predicția cererii la nivel de produs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Model pentru predicția cererii la nivel de produs.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8625980"/>
                  </a:ext>
                </a:extLst>
              </a:tr>
              <a:tr h="423702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Optimizarea aprovizionării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20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Model pentru optimizarea stocurilor la nivel de produs.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0324285"/>
                  </a:ext>
                </a:extLst>
              </a:tr>
              <a:tr h="647214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Notificări personalizate pentru actualizarea stocurilor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10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Utilizarea LLMs (sau alte tehnici) pentru combinarea datelor rezultate din optimizarea aprovizionării cu generarea de limbaj natural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9819647"/>
                  </a:ext>
                </a:extLst>
              </a:tr>
              <a:tr h="423702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Recomandări personalizate pentru cumpărători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20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Model pentru selectarea perechilor client – produs ofertat.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2064458"/>
                  </a:ext>
                </a:extLst>
              </a:tr>
              <a:tr h="870726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Utilizarea LLM pentru generarea recomandărilor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10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Utilizarea LLMs (sau alte tehnici) pentru combinarea datelor rezultate din generarea ofertelor personalizate cu generarea de limbaj natural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877586"/>
                  </a:ext>
                </a:extLst>
              </a:tr>
              <a:tr h="20019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Dashboard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10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Dashboard pentru vizualizarea datelor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6218909"/>
                  </a:ext>
                </a:extLst>
              </a:tr>
              <a:tr h="210139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 dirty="0">
                          <a:effectLst/>
                        </a:rPr>
                        <a:t>Subtotal cerințe principale</a:t>
                      </a:r>
                      <a:endParaRPr lang="en-US" sz="1400" dirty="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 dirty="0">
                          <a:effectLst/>
                        </a:rPr>
                        <a:t>100 puncte</a:t>
                      </a:r>
                      <a:endParaRPr lang="en-US" sz="1400" dirty="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72 Brand" panose="020B0504030603020204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115871"/>
                  </a:ext>
                </a:extLst>
              </a:tr>
              <a:tr h="20019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Bonus: arhitectură tehnică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10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Modularitatea implementării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059189"/>
                  </a:ext>
                </a:extLst>
              </a:tr>
              <a:tr h="20019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Bonus: deployment în cloud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10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Scalabilitatea soluției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145692"/>
                  </a:ext>
                </a:extLst>
              </a:tr>
              <a:tr h="20019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Bonus: interfața utilizator (UI)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10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Interfață utilizator intuitivă și atractivă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3047548"/>
                  </a:ext>
                </a:extLst>
              </a:tr>
              <a:tr h="20019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Bonus: prezentare în fața juriului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10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Claritate și convingere în prezentare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3244770"/>
                  </a:ext>
                </a:extLst>
              </a:tr>
              <a:tr h="200190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Bonus: inovații și elemente proprii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20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Creativitate și adăugarea de funcționalități unice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4146031"/>
                  </a:ext>
                </a:extLst>
              </a:tr>
              <a:tr h="210139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Total punctaj bonus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60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72 Brand" panose="020B0504030603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27662"/>
                  </a:ext>
                </a:extLst>
              </a:tr>
              <a:tr h="210139"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 dirty="0">
                          <a:effectLst/>
                        </a:rPr>
                        <a:t>Total general posibil</a:t>
                      </a:r>
                      <a:endParaRPr lang="en-US" sz="1400" dirty="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o-RO" sz="1200">
                          <a:effectLst/>
                        </a:rPr>
                        <a:t>160 puncte</a:t>
                      </a:r>
                      <a:endParaRPr lang="en-US" sz="1400">
                        <a:effectLst/>
                        <a:latin typeface="72 Brand" panose="020B0504030603020204" pitchFamily="34" charset="0"/>
                        <a:ea typeface="72 Brand" panose="020B0504030603020204" pitchFamily="34" charset="0"/>
                        <a:cs typeface="Times New Roman (Textkörper CS)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72 Brand" panose="020B0504030603020204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15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60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7CB39-32B3-CF28-3880-6D6453554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RO" dirty="0"/>
              <a:t>Algoritmii și tehnicile de predicție există deja. Folositi librării</a:t>
            </a:r>
          </a:p>
          <a:p>
            <a:r>
              <a:rPr lang="ro-RO" dirty="0"/>
              <a:t>Includeți indicatori de performanță pentru algoritmii de predicție (bias and MAPE)</a:t>
            </a:r>
          </a:p>
          <a:p>
            <a:r>
              <a:rPr lang="ro-RO" dirty="0"/>
              <a:t>Produsele din setul de date sunt diferite</a:t>
            </a:r>
          </a:p>
          <a:p>
            <a:pPr lvl="1"/>
            <a:r>
              <a:rPr lang="ro-RO" dirty="0"/>
              <a:t>Sezonalități distincte, unele fără sezonalitate</a:t>
            </a:r>
          </a:p>
          <a:p>
            <a:pPr lvl="1"/>
            <a:r>
              <a:rPr lang="ro-RO" dirty="0"/>
              <a:t>Unele produse sunt ”outliers” (de exemplu, cu vânzări foarte puține)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5261C3-75AF-EAAB-4F8C-EC2CF9A6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Recomandări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09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BA429479-CA10-50BA-4DCE-F1CAC4E2BF23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 rotWithShape="1">
          <a:blip r:embed="rId4"/>
          <a:srcRect l="20329" r="20329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47D774C-2CCA-A909-8774-8A683542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123701"/>
            <a:ext cx="5710866" cy="997196"/>
          </a:xfrm>
        </p:spPr>
        <p:txBody>
          <a:bodyPr/>
          <a:lstStyle/>
          <a:p>
            <a:r>
              <a:rPr lang="en-US" dirty="0" err="1"/>
              <a:t>RetailX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A441C-827D-3EE3-B9B8-6F20FF6CA05E}"/>
              </a:ext>
            </a:extLst>
          </p:cNvPr>
          <p:cNvSpPr txBox="1"/>
          <p:nvPr/>
        </p:nvSpPr>
        <p:spPr>
          <a:xfrm>
            <a:off x="860613" y="1593299"/>
            <a:ext cx="30982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Magazinul</a:t>
            </a:r>
            <a:r>
              <a:rPr lang="en-US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o-RO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tău online fictiv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52C8B-DB9E-E704-647F-4F9F550E0EE3}"/>
              </a:ext>
            </a:extLst>
          </p:cNvPr>
          <p:cNvSpPr txBox="1"/>
          <p:nvPr/>
        </p:nvSpPr>
        <p:spPr>
          <a:xfrm>
            <a:off x="325827" y="2851700"/>
            <a:ext cx="58490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Avem vreo 40 000 de ”Globuri pământești gonflabile” în stoc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604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916418-5EC0-F523-2579-1AB6C875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30" y="3429000"/>
            <a:ext cx="6633305" cy="997196"/>
          </a:xfrm>
        </p:spPr>
        <p:txBody>
          <a:bodyPr/>
          <a:lstStyle/>
          <a:p>
            <a:r>
              <a:rPr lang="en-US" sz="138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87405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F7117E-15CD-54C6-0889-3BD67DE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1520825"/>
            <a:ext cx="5413477" cy="846386"/>
          </a:xfrm>
        </p:spPr>
        <p:txBody>
          <a:bodyPr/>
          <a:lstStyle/>
          <a:p>
            <a:r>
              <a:rPr lang="ro-RO" dirty="0"/>
              <a:t>Succes!</a:t>
            </a:r>
            <a:endParaRPr lang="en-US" dirty="0"/>
          </a:p>
        </p:txBody>
      </p:sp>
      <p:sp>
        <p:nvSpPr>
          <p:cNvPr id="3" name="Spaker name - Dynamic" descr="{&quot;templafy&quot;:{&quot;id&quot;:&quot;732c604f-f3da-4f18-be78-3d9255072329&quot;}}">
            <a:extLst>
              <a:ext uri="{FF2B5EF4-FFF2-40B4-BE49-F238E27FC236}">
                <a16:creationId xmlns:a16="http://schemas.microsoft.com/office/drawing/2014/main" id="{F02EFDEC-1C58-4504-92E1-D8E4DBCFE8FE}"/>
              </a:ext>
            </a:extLst>
          </p:cNvPr>
          <p:cNvSpPr txBox="1"/>
          <p:nvPr/>
        </p:nvSpPr>
        <p:spPr>
          <a:xfrm>
            <a:off x="503238" y="335171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www.sap.com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60872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0436C-FF6D-F5EE-1C5B-A142E4D5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3978A37-11F0-F529-E396-060FEAFC7A4F}"/>
              </a:ext>
            </a:extLst>
          </p:cNvPr>
          <p:cNvSpPr/>
          <p:nvPr/>
        </p:nvSpPr>
        <p:spPr>
          <a:xfrm>
            <a:off x="484061" y="1718187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EAECE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Grey 2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#EAECEE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E5D84C3-8EEC-3292-F62C-ACCB304F6F10}"/>
              </a:ext>
            </a:extLst>
          </p:cNvPr>
          <p:cNvSpPr/>
          <p:nvPr/>
        </p:nvSpPr>
        <p:spPr>
          <a:xfrm>
            <a:off x="10089563" y="1718187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1217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Grey 11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#12171C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C5AB524-7561-C956-79E3-8E80998EED2D}"/>
              </a:ext>
            </a:extLst>
          </p:cNvPr>
          <p:cNvSpPr/>
          <p:nvPr/>
        </p:nvSpPr>
        <p:spPr>
          <a:xfrm>
            <a:off x="8168462" y="1718187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1A273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Grey 10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#1A2733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6D3C1B2-EF54-BE71-875C-8F1C1DD3F180}"/>
              </a:ext>
            </a:extLst>
          </p:cNvPr>
          <p:cNvSpPr/>
          <p:nvPr/>
        </p:nvSpPr>
        <p:spPr>
          <a:xfrm>
            <a:off x="6247361" y="1718187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475E7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Grey 7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#475E75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AB14B589-7ECB-D356-BF08-3A6DACECA98C}"/>
              </a:ext>
            </a:extLst>
          </p:cNvPr>
          <p:cNvSpPr/>
          <p:nvPr/>
        </p:nvSpPr>
        <p:spPr>
          <a:xfrm>
            <a:off x="4326262" y="1718187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5B738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Grey 6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#5B738B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5D5ACC71-ECB2-19C4-2078-244AD3414A33}"/>
              </a:ext>
            </a:extLst>
          </p:cNvPr>
          <p:cNvSpPr/>
          <p:nvPr/>
        </p:nvSpPr>
        <p:spPr>
          <a:xfrm>
            <a:off x="2405161" y="1718187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A9B4B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Grey 4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#A9B4BE</a:t>
            </a: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95F3BE47-8963-B4E2-402E-4FAF4A23D048}"/>
              </a:ext>
            </a:extLst>
          </p:cNvPr>
          <p:cNvSpPr/>
          <p:nvPr/>
        </p:nvSpPr>
        <p:spPr>
          <a:xfrm>
            <a:off x="484061" y="112354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D1E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Blue 2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#D1EFFF</a:t>
            </a: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109E4E71-C0C6-3738-E4CC-A758A6902E1F}"/>
              </a:ext>
            </a:extLst>
          </p:cNvPr>
          <p:cNvSpPr/>
          <p:nvPr/>
        </p:nvSpPr>
        <p:spPr>
          <a:xfrm>
            <a:off x="10089563" y="112354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00144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Blue 11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#00144A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5D5C4D83-F1C9-7F21-E9C3-E7AF84629AD1}"/>
              </a:ext>
            </a:extLst>
          </p:cNvPr>
          <p:cNvSpPr/>
          <p:nvPr/>
        </p:nvSpPr>
        <p:spPr>
          <a:xfrm>
            <a:off x="8168462" y="112354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002A8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Blue 10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#002A86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1977445-2CF2-7F25-34AE-3173C5F3DEAB}"/>
              </a:ext>
            </a:extLst>
          </p:cNvPr>
          <p:cNvSpPr/>
          <p:nvPr/>
        </p:nvSpPr>
        <p:spPr>
          <a:xfrm>
            <a:off x="6247361" y="112354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0070F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Blue 7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#0070F2</a:t>
            </a: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9D3E74FF-EC01-4FBC-3043-0434E00425E3}"/>
              </a:ext>
            </a:extLst>
          </p:cNvPr>
          <p:cNvSpPr/>
          <p:nvPr/>
        </p:nvSpPr>
        <p:spPr>
          <a:xfrm>
            <a:off x="4326262" y="112354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Blue 6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#1B90FF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2BE3552B-09F3-571A-0F5F-DDA52E22BAA0}"/>
              </a:ext>
            </a:extLst>
          </p:cNvPr>
          <p:cNvSpPr/>
          <p:nvPr/>
        </p:nvSpPr>
        <p:spPr>
          <a:xfrm>
            <a:off x="2405161" y="112354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chemeClr val="bg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Blue 4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#89D1FF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6D12C8AE-A35B-A89D-7BA0-CC5B772F6D9A}"/>
              </a:ext>
            </a:extLst>
          </p:cNvPr>
          <p:cNvSpPr/>
          <p:nvPr/>
        </p:nvSpPr>
        <p:spPr>
          <a:xfrm>
            <a:off x="484061" y="2312825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C2FCE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Teal 2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#C2FCEE</a:t>
            </a: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42716BEC-FD81-A5D3-943A-031874297E45}"/>
              </a:ext>
            </a:extLst>
          </p:cNvPr>
          <p:cNvSpPr/>
          <p:nvPr/>
        </p:nvSpPr>
        <p:spPr>
          <a:xfrm>
            <a:off x="10089563" y="2312825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01293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Teal 11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#012931</a:t>
            </a: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7D0E97A9-22B7-E486-031A-5A41E56BE93C}"/>
              </a:ext>
            </a:extLst>
          </p:cNvPr>
          <p:cNvSpPr/>
          <p:nvPr/>
        </p:nvSpPr>
        <p:spPr>
          <a:xfrm>
            <a:off x="8168462" y="2312825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02414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Teal 10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#02414C</a:t>
            </a: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40AE4561-4DEB-EA00-9FF6-C1A66E7DDBC2}"/>
              </a:ext>
            </a:extLst>
          </p:cNvPr>
          <p:cNvSpPr/>
          <p:nvPr/>
        </p:nvSpPr>
        <p:spPr>
          <a:xfrm>
            <a:off x="6247361" y="2312825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07838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Teal 7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#07838F</a:t>
            </a:r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29FDCECE-AB2E-9CAA-4AFA-6CBCF9991770}"/>
              </a:ext>
            </a:extLst>
          </p:cNvPr>
          <p:cNvSpPr/>
          <p:nvPr/>
        </p:nvSpPr>
        <p:spPr>
          <a:xfrm>
            <a:off x="4326262" y="2312825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Teal 6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#049F9A</a:t>
            </a: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56C696F7-5959-AB9A-9D26-B4DA729AB91E}"/>
              </a:ext>
            </a:extLst>
          </p:cNvPr>
          <p:cNvSpPr/>
          <p:nvPr/>
        </p:nvSpPr>
        <p:spPr>
          <a:xfrm>
            <a:off x="2405161" y="2312825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2CE0B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Teal 4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#2CE0BF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77870BD3-C07E-916B-CC0A-BCFA3EC912B5}"/>
              </a:ext>
            </a:extLst>
          </p:cNvPr>
          <p:cNvSpPr/>
          <p:nvPr/>
        </p:nvSpPr>
        <p:spPr>
          <a:xfrm>
            <a:off x="484061" y="2907463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EBF5C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Green 2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#EBF5CB</a:t>
            </a: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71F6A0E0-5A21-B07F-A738-AE31256A4EED}"/>
              </a:ext>
            </a:extLst>
          </p:cNvPr>
          <p:cNvSpPr/>
          <p:nvPr/>
        </p:nvSpPr>
        <p:spPr>
          <a:xfrm>
            <a:off x="10089563" y="2907463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0E2B1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Green 11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#0E2B16</a:t>
            </a:r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BD29191A-6759-BBA2-300A-0B090322D865}"/>
              </a:ext>
            </a:extLst>
          </p:cNvPr>
          <p:cNvSpPr/>
          <p:nvPr/>
        </p:nvSpPr>
        <p:spPr>
          <a:xfrm>
            <a:off x="8168462" y="2907463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1643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Green 10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#164323</a:t>
            </a: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27B92326-BF35-DE9E-583D-0C0CBD49FA83}"/>
              </a:ext>
            </a:extLst>
          </p:cNvPr>
          <p:cNvSpPr/>
          <p:nvPr/>
        </p:nvSpPr>
        <p:spPr>
          <a:xfrm>
            <a:off x="6247361" y="2907463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18891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Green 7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#188918</a:t>
            </a:r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060B285A-86AC-09BD-5C47-BC06EA39DF11}"/>
              </a:ext>
            </a:extLst>
          </p:cNvPr>
          <p:cNvSpPr/>
          <p:nvPr/>
        </p:nvSpPr>
        <p:spPr>
          <a:xfrm>
            <a:off x="4326262" y="2907463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Green 6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#36A41D</a:t>
            </a:r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42A3F02E-7086-187B-F293-F53D9925D2F0}"/>
              </a:ext>
            </a:extLst>
          </p:cNvPr>
          <p:cNvSpPr/>
          <p:nvPr/>
        </p:nvSpPr>
        <p:spPr>
          <a:xfrm>
            <a:off x="2405161" y="2907463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97DD4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Green 4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#97DD40</a:t>
            </a:r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7B9BEA55-52FD-B2BC-C54B-6CD08B334774}"/>
              </a:ext>
            </a:extLst>
          </p:cNvPr>
          <p:cNvSpPr/>
          <p:nvPr/>
        </p:nvSpPr>
        <p:spPr>
          <a:xfrm>
            <a:off x="484061" y="3502101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FFF3B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Mango 2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#FFF3B8</a:t>
            </a:r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3EA68A8E-E2E1-26E0-B005-8BB6E853150A}"/>
              </a:ext>
            </a:extLst>
          </p:cNvPr>
          <p:cNvSpPr/>
          <p:nvPr/>
        </p:nvSpPr>
        <p:spPr>
          <a:xfrm>
            <a:off x="10089563" y="3502101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450B0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Mango 11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#450B00</a:t>
            </a:r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8DDE30C3-66EC-5E98-FB2F-029D7C8E8482}"/>
              </a:ext>
            </a:extLst>
          </p:cNvPr>
          <p:cNvSpPr/>
          <p:nvPr/>
        </p:nvSpPr>
        <p:spPr>
          <a:xfrm>
            <a:off x="8168462" y="3502101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6D190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Mango 10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#6D1900</a:t>
            </a: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78857090-DCDF-4D43-951C-77339FC8C186}"/>
              </a:ext>
            </a:extLst>
          </p:cNvPr>
          <p:cNvSpPr/>
          <p:nvPr/>
        </p:nvSpPr>
        <p:spPr>
          <a:xfrm>
            <a:off x="6247361" y="3502101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C3550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Mango 7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#C35500</a:t>
            </a:r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7CB9160A-DE26-6FC3-2A8A-42463B28D574}"/>
              </a:ext>
            </a:extLst>
          </p:cNvPr>
          <p:cNvSpPr/>
          <p:nvPr/>
        </p:nvSpPr>
        <p:spPr>
          <a:xfrm>
            <a:off x="4326262" y="3502101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Mango 6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#E76500</a:t>
            </a:r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0CCAAF7B-B50F-9148-953E-621B19F3F3BE}"/>
              </a:ext>
            </a:extLst>
          </p:cNvPr>
          <p:cNvSpPr/>
          <p:nvPr/>
        </p:nvSpPr>
        <p:spPr>
          <a:xfrm>
            <a:off x="2405161" y="3502101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FFC93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Mango 4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#FFC933</a:t>
            </a: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9951F017-2E3F-8BE8-4781-75949E1B09F3}"/>
              </a:ext>
            </a:extLst>
          </p:cNvPr>
          <p:cNvSpPr/>
          <p:nvPr/>
        </p:nvSpPr>
        <p:spPr>
          <a:xfrm>
            <a:off x="484061" y="409673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FFD5E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Red 2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#FFD5EA</a:t>
            </a: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C182AE5F-9F00-2C94-44AB-C66DA5394817}"/>
              </a:ext>
            </a:extLst>
          </p:cNvPr>
          <p:cNvSpPr/>
          <p:nvPr/>
        </p:nvSpPr>
        <p:spPr>
          <a:xfrm>
            <a:off x="10089563" y="409673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35000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Red 11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#350000</a:t>
            </a:r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45C8A15C-ACFA-0E2B-5127-19F94FBCEB8B}"/>
              </a:ext>
            </a:extLst>
          </p:cNvPr>
          <p:cNvSpPr/>
          <p:nvPr/>
        </p:nvSpPr>
        <p:spPr>
          <a:xfrm>
            <a:off x="8168462" y="409673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5A040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Red 10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#5A0404</a:t>
            </a:r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C59401D2-CA6F-B4CA-8B51-215F5E8D511F}"/>
              </a:ext>
            </a:extLst>
          </p:cNvPr>
          <p:cNvSpPr/>
          <p:nvPr/>
        </p:nvSpPr>
        <p:spPr>
          <a:xfrm>
            <a:off x="6247361" y="409673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D20A0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Red 7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#D20A0A</a:t>
            </a: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3458C29F-9444-110D-AF10-33AC21FA507F}"/>
              </a:ext>
            </a:extLst>
          </p:cNvPr>
          <p:cNvSpPr/>
          <p:nvPr/>
        </p:nvSpPr>
        <p:spPr>
          <a:xfrm>
            <a:off x="4326262" y="409673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EE393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Red 6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#EE3939</a:t>
            </a:r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9A3B0153-32C2-E01D-BF71-A6E5F71FBF1E}"/>
              </a:ext>
            </a:extLst>
          </p:cNvPr>
          <p:cNvSpPr/>
          <p:nvPr/>
        </p:nvSpPr>
        <p:spPr>
          <a:xfrm>
            <a:off x="2405161" y="4096739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FF8CB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Red 4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#FF8CB2</a:t>
            </a:r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DE82F0F9-7B53-B3BB-0D81-1959A7B4B4DE}"/>
              </a:ext>
            </a:extLst>
          </p:cNvPr>
          <p:cNvSpPr/>
          <p:nvPr/>
        </p:nvSpPr>
        <p:spPr>
          <a:xfrm>
            <a:off x="484061" y="4691378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FFDCE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Raspberry 2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#FFDCE8</a:t>
            </a:r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BFC3D551-46D8-AF90-8E51-9D5B0A9445C6}"/>
              </a:ext>
            </a:extLst>
          </p:cNvPr>
          <p:cNvSpPr/>
          <p:nvPr/>
        </p:nvSpPr>
        <p:spPr>
          <a:xfrm>
            <a:off x="10089563" y="4691378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51013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Raspberry 11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#510136</a:t>
            </a: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57E0CF86-26C8-F454-486E-C26AAD62983E}"/>
              </a:ext>
            </a:extLst>
          </p:cNvPr>
          <p:cNvSpPr/>
          <p:nvPr/>
        </p:nvSpPr>
        <p:spPr>
          <a:xfrm>
            <a:off x="8168462" y="4691378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71014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Raspberry 10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#71014B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F0E2B98C-8727-3311-A595-5D5117964C54}"/>
              </a:ext>
            </a:extLst>
          </p:cNvPr>
          <p:cNvSpPr/>
          <p:nvPr/>
        </p:nvSpPr>
        <p:spPr>
          <a:xfrm>
            <a:off x="6247361" y="4691378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DF127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Raspberry 7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#DF1278</a:t>
            </a: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732E8D8D-6A1A-8FE2-9BB2-2442DFB4542E}"/>
              </a:ext>
            </a:extLst>
          </p:cNvPr>
          <p:cNvSpPr/>
          <p:nvPr/>
        </p:nvSpPr>
        <p:spPr>
          <a:xfrm>
            <a:off x="4326262" y="4691378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Raspberry 6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#FA4F96</a:t>
            </a: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E509FCE4-6041-98D1-22AB-B848E9B77CAF}"/>
              </a:ext>
            </a:extLst>
          </p:cNvPr>
          <p:cNvSpPr/>
          <p:nvPr/>
        </p:nvSpPr>
        <p:spPr>
          <a:xfrm>
            <a:off x="2405161" y="4691378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FEADC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Raspberry 4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#FEADC8</a:t>
            </a:r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84D41DB7-2813-E465-0505-8C4DE4491CC8}"/>
              </a:ext>
            </a:extLst>
          </p:cNvPr>
          <p:cNvSpPr/>
          <p:nvPr/>
        </p:nvSpPr>
        <p:spPr>
          <a:xfrm>
            <a:off x="484061" y="5286016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FFDC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Pink 2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#FFDCF3</a:t>
            </a: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909CBF88-C316-1428-7A1F-CA601895A87B}"/>
              </a:ext>
            </a:extLst>
          </p:cNvPr>
          <p:cNvSpPr/>
          <p:nvPr/>
        </p:nvSpPr>
        <p:spPr>
          <a:xfrm>
            <a:off x="10089563" y="5286016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28004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Pink 11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#28004A</a:t>
            </a: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4177A9F4-2606-B06C-AA9C-81E1C9F33639}"/>
              </a:ext>
            </a:extLst>
          </p:cNvPr>
          <p:cNvSpPr/>
          <p:nvPr/>
        </p:nvSpPr>
        <p:spPr>
          <a:xfrm>
            <a:off x="8168462" y="5286016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51008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Pink 10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#510080</a:t>
            </a: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313A0D63-673A-090D-3444-FE6E3B3E7A19}"/>
              </a:ext>
            </a:extLst>
          </p:cNvPr>
          <p:cNvSpPr/>
          <p:nvPr/>
        </p:nvSpPr>
        <p:spPr>
          <a:xfrm>
            <a:off x="6247361" y="5286016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CC00D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Pink 7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#CC00DC</a:t>
            </a:r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F0F95CDB-D3EF-0577-0BED-37F2F552C8D9}"/>
              </a:ext>
            </a:extLst>
          </p:cNvPr>
          <p:cNvSpPr/>
          <p:nvPr/>
        </p:nvSpPr>
        <p:spPr>
          <a:xfrm>
            <a:off x="4326262" y="5286016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F31DE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Pink 6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#F31DED</a:t>
            </a:r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DF71717C-E1E5-2985-E068-5E866F48A8F4}"/>
              </a:ext>
            </a:extLst>
          </p:cNvPr>
          <p:cNvSpPr/>
          <p:nvPr/>
        </p:nvSpPr>
        <p:spPr>
          <a:xfrm>
            <a:off x="2405161" y="5286016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FF8A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Pink 4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#FF8AF0</a:t>
            </a: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FA233452-13CF-12CD-5E18-4CF5AB22027A}"/>
              </a:ext>
            </a:extLst>
          </p:cNvPr>
          <p:cNvSpPr/>
          <p:nvPr/>
        </p:nvSpPr>
        <p:spPr>
          <a:xfrm>
            <a:off x="484061" y="5880654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E2D8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Indigo 2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#E2D8FF</a:t>
            </a:r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EA4A347C-E103-42CD-4A15-7E6F633CBD76}"/>
              </a:ext>
            </a:extLst>
          </p:cNvPr>
          <p:cNvSpPr/>
          <p:nvPr/>
        </p:nvSpPr>
        <p:spPr>
          <a:xfrm>
            <a:off x="10089563" y="5880654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0E063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Indigo 11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#0E0637</a:t>
            </a:r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DF8C09E7-36F0-F019-6812-A571B7F32E60}"/>
              </a:ext>
            </a:extLst>
          </p:cNvPr>
          <p:cNvSpPr/>
          <p:nvPr/>
        </p:nvSpPr>
        <p:spPr>
          <a:xfrm>
            <a:off x="8168462" y="5880654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1C0C6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Indigo 10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#1C0C6E</a:t>
            </a: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C66C8254-221B-668C-0537-C9423B55B70A}"/>
              </a:ext>
            </a:extLst>
          </p:cNvPr>
          <p:cNvSpPr/>
          <p:nvPr/>
        </p:nvSpPr>
        <p:spPr>
          <a:xfrm>
            <a:off x="6247361" y="5880654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5D36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Indigo 7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#5D36FF</a:t>
            </a:r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1267293A-FD08-5382-12BF-5BC0D4BB17A3}"/>
              </a:ext>
            </a:extLst>
          </p:cNvPr>
          <p:cNvSpPr/>
          <p:nvPr/>
        </p:nvSpPr>
        <p:spPr>
          <a:xfrm>
            <a:off x="4326262" y="5880654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7858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FFFFFF"/>
                </a:solidFill>
                <a:latin typeface="72 Brand"/>
              </a:rPr>
              <a:t>Indigo 6</a:t>
            </a:r>
            <a:br>
              <a:rPr lang="en-US" sz="1200" dirty="0">
                <a:solidFill>
                  <a:srgbClr val="FFFFFF"/>
                </a:solidFill>
                <a:latin typeface="72 Brand"/>
              </a:rPr>
            </a:br>
            <a:r>
              <a:rPr lang="en-US" sz="1200" dirty="0">
                <a:solidFill>
                  <a:srgbClr val="FFFFFF"/>
                </a:solidFill>
                <a:latin typeface="72 Brand"/>
              </a:rPr>
              <a:t>#7858FF</a:t>
            </a: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1D69EA0C-E2B6-6F4B-7C14-0FAA5605320C}"/>
              </a:ext>
            </a:extLst>
          </p:cNvPr>
          <p:cNvSpPr/>
          <p:nvPr/>
        </p:nvSpPr>
        <p:spPr>
          <a:xfrm>
            <a:off x="2405161" y="5880654"/>
            <a:ext cx="1600916" cy="455888"/>
          </a:xfrm>
          <a:custGeom>
            <a:avLst/>
            <a:gdLst>
              <a:gd name="connsiteX0" fmla="*/ 0 w 1601333"/>
              <a:gd name="connsiteY0" fmla="*/ 0 h 456007"/>
              <a:gd name="connsiteX1" fmla="*/ 1601334 w 1601333"/>
              <a:gd name="connsiteY1" fmla="*/ 0 h 456007"/>
              <a:gd name="connsiteX2" fmla="*/ 1601334 w 1601333"/>
              <a:gd name="connsiteY2" fmla="*/ 456008 h 456007"/>
              <a:gd name="connsiteX3" fmla="*/ 0 w 1601333"/>
              <a:gd name="connsiteY3" fmla="*/ 456008 h 4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333" h="456007">
                <a:moveTo>
                  <a:pt x="0" y="0"/>
                </a:moveTo>
                <a:lnTo>
                  <a:pt x="1601334" y="0"/>
                </a:lnTo>
                <a:lnTo>
                  <a:pt x="1601334" y="456008"/>
                </a:lnTo>
                <a:lnTo>
                  <a:pt x="0" y="456008"/>
                </a:lnTo>
                <a:close/>
              </a:path>
            </a:pathLst>
          </a:custGeom>
          <a:solidFill>
            <a:srgbClr val="B894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1088449"/>
            <a:r>
              <a:rPr lang="en-US" sz="1200" dirty="0">
                <a:solidFill>
                  <a:srgbClr val="000000"/>
                </a:solidFill>
                <a:latin typeface="72 Brand"/>
              </a:rPr>
              <a:t>Indigo 4</a:t>
            </a:r>
            <a:br>
              <a:rPr lang="en-US" sz="1200" dirty="0">
                <a:solidFill>
                  <a:srgbClr val="000000"/>
                </a:solidFill>
                <a:latin typeface="72 Brand"/>
              </a:rPr>
            </a:br>
            <a:r>
              <a:rPr lang="en-US" sz="1200" dirty="0">
                <a:solidFill>
                  <a:srgbClr val="000000"/>
                </a:solidFill>
                <a:latin typeface="72 Brand"/>
              </a:rPr>
              <a:t>#B894FF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8976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BA429479-CA10-50BA-4DCE-F1CAC4E2BF23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 rotWithShape="1">
          <a:blip r:embed="rId4"/>
          <a:srcRect l="20329" r="20329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47D774C-2CCA-A909-8774-8A683542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123701"/>
            <a:ext cx="5710866" cy="997196"/>
          </a:xfrm>
        </p:spPr>
        <p:txBody>
          <a:bodyPr/>
          <a:lstStyle/>
          <a:p>
            <a:r>
              <a:rPr lang="en-US" dirty="0" err="1"/>
              <a:t>RetailX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A441C-827D-3EE3-B9B8-6F20FF6CA05E}"/>
              </a:ext>
            </a:extLst>
          </p:cNvPr>
          <p:cNvSpPr txBox="1"/>
          <p:nvPr/>
        </p:nvSpPr>
        <p:spPr>
          <a:xfrm>
            <a:off x="860613" y="1593299"/>
            <a:ext cx="30982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Magazinul</a:t>
            </a:r>
            <a:r>
              <a:rPr lang="en-US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o-RO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tău online fictiv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52C8B-DB9E-E704-647F-4F9F550E0EE3}"/>
              </a:ext>
            </a:extLst>
          </p:cNvPr>
          <p:cNvSpPr txBox="1"/>
          <p:nvPr/>
        </p:nvSpPr>
        <p:spPr>
          <a:xfrm>
            <a:off x="325827" y="2851700"/>
            <a:ext cx="58490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Avem vreo 40 000 de ”Globuri pământești gonflabile” în stoc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31075-4737-8D53-BF3F-C4146921FFF9}"/>
              </a:ext>
            </a:extLst>
          </p:cNvPr>
          <p:cNvSpPr txBox="1"/>
          <p:nvPr/>
        </p:nvSpPr>
        <p:spPr>
          <a:xfrm>
            <a:off x="325827" y="4074486"/>
            <a:ext cx="58490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... și vreo 400 de ”Broaște spațiale”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024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BA429479-CA10-50BA-4DCE-F1CAC4E2BF23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 rotWithShape="1">
          <a:blip r:embed="rId4"/>
          <a:srcRect l="20329" r="20329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47D774C-2CCA-A909-8774-8A683542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123701"/>
            <a:ext cx="5710866" cy="997196"/>
          </a:xfrm>
        </p:spPr>
        <p:txBody>
          <a:bodyPr/>
          <a:lstStyle/>
          <a:p>
            <a:r>
              <a:rPr lang="en-US" dirty="0" err="1"/>
              <a:t>RetailX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A441C-827D-3EE3-B9B8-6F20FF6CA05E}"/>
              </a:ext>
            </a:extLst>
          </p:cNvPr>
          <p:cNvSpPr txBox="1"/>
          <p:nvPr/>
        </p:nvSpPr>
        <p:spPr>
          <a:xfrm>
            <a:off x="860613" y="1593299"/>
            <a:ext cx="30982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Magazinul</a:t>
            </a:r>
            <a:r>
              <a:rPr lang="en-US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o-RO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tău online fictiv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52C8B-DB9E-E704-647F-4F9F550E0EE3}"/>
              </a:ext>
            </a:extLst>
          </p:cNvPr>
          <p:cNvSpPr txBox="1"/>
          <p:nvPr/>
        </p:nvSpPr>
        <p:spPr>
          <a:xfrm>
            <a:off x="325827" y="2851700"/>
            <a:ext cx="58490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Avem vreo 40 000 de ”Globuri pământești gonflabile” în stoc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31075-4737-8D53-BF3F-C4146921FFF9}"/>
              </a:ext>
            </a:extLst>
          </p:cNvPr>
          <p:cNvSpPr txBox="1"/>
          <p:nvPr/>
        </p:nvSpPr>
        <p:spPr>
          <a:xfrm>
            <a:off x="325827" y="4074486"/>
            <a:ext cx="58490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... și vreo 400 de ”Broaște spațiale”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1FFB-5522-557E-B0CD-2C20BA386F92}"/>
              </a:ext>
            </a:extLst>
          </p:cNvPr>
          <p:cNvSpPr txBox="1"/>
          <p:nvPr/>
        </p:nvSpPr>
        <p:spPr>
          <a:xfrm>
            <a:off x="288001" y="4721998"/>
            <a:ext cx="5849062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/>
                <a:ea typeface="Arial Unicode MS"/>
                <a:cs typeface="Arial Unicode MS"/>
              </a:rPr>
              <a:t>... plus încă alte 4600 de produse care nu știm dacă se vor vinde sau nu</a:t>
            </a:r>
            <a:endParaRPr lang="en-US" sz="2400" kern="0" dirty="0" err="1">
              <a:latin typeface="72 Brand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02639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BA429479-CA10-50BA-4DCE-F1CAC4E2BF23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 rotWithShape="1">
          <a:blip r:embed="rId4"/>
          <a:srcRect l="20329" r="20329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47D774C-2CCA-A909-8774-8A683542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123701"/>
            <a:ext cx="5710866" cy="997196"/>
          </a:xfrm>
        </p:spPr>
        <p:txBody>
          <a:bodyPr/>
          <a:lstStyle/>
          <a:p>
            <a:r>
              <a:rPr lang="en-US" dirty="0" err="1"/>
              <a:t>RetailX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A441C-827D-3EE3-B9B8-6F20FF6CA05E}"/>
              </a:ext>
            </a:extLst>
          </p:cNvPr>
          <p:cNvSpPr txBox="1"/>
          <p:nvPr/>
        </p:nvSpPr>
        <p:spPr>
          <a:xfrm>
            <a:off x="860613" y="1593299"/>
            <a:ext cx="30982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Magazinul</a:t>
            </a:r>
            <a:r>
              <a:rPr lang="en-US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o-RO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tău online fictiv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52C8B-DB9E-E704-647F-4F9F550E0EE3}"/>
              </a:ext>
            </a:extLst>
          </p:cNvPr>
          <p:cNvSpPr txBox="1"/>
          <p:nvPr/>
        </p:nvSpPr>
        <p:spPr>
          <a:xfrm>
            <a:off x="325827" y="2851700"/>
            <a:ext cx="58490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Se apropie Crăciunul !!!!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245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BA429479-CA10-50BA-4DCE-F1CAC4E2BF23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 rotWithShape="1">
          <a:blip r:embed="rId4"/>
          <a:srcRect l="20329" r="20329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47D774C-2CCA-A909-8774-8A683542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123701"/>
            <a:ext cx="5710866" cy="997196"/>
          </a:xfrm>
        </p:spPr>
        <p:txBody>
          <a:bodyPr/>
          <a:lstStyle/>
          <a:p>
            <a:r>
              <a:rPr lang="en-US" dirty="0" err="1"/>
              <a:t>RetailX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A441C-827D-3EE3-B9B8-6F20FF6CA05E}"/>
              </a:ext>
            </a:extLst>
          </p:cNvPr>
          <p:cNvSpPr txBox="1"/>
          <p:nvPr/>
        </p:nvSpPr>
        <p:spPr>
          <a:xfrm>
            <a:off x="860613" y="1593299"/>
            <a:ext cx="30982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Magazinul</a:t>
            </a:r>
            <a:r>
              <a:rPr lang="en-US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o-RO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tău online fictiv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52C8B-DB9E-E704-647F-4F9F550E0EE3}"/>
              </a:ext>
            </a:extLst>
          </p:cNvPr>
          <p:cNvSpPr txBox="1"/>
          <p:nvPr/>
        </p:nvSpPr>
        <p:spPr>
          <a:xfrm>
            <a:off x="325827" y="2851700"/>
            <a:ext cx="58490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Se apropie Crăciunul !!!!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FB38C7-1DE3-7A49-3712-C829DDA26C18}"/>
              </a:ext>
            </a:extLst>
          </p:cNvPr>
          <p:cNvSpPr txBox="1"/>
          <p:nvPr/>
        </p:nvSpPr>
        <p:spPr>
          <a:xfrm>
            <a:off x="325827" y="3452303"/>
            <a:ext cx="58490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... iar avem jumătate din depozit plin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31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BA429479-CA10-50BA-4DCE-F1CAC4E2BF23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 rotWithShape="1">
          <a:blip r:embed="rId4"/>
          <a:srcRect l="20329" r="20329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47D774C-2CCA-A909-8774-8A683542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123701"/>
            <a:ext cx="5710866" cy="997196"/>
          </a:xfrm>
        </p:spPr>
        <p:txBody>
          <a:bodyPr/>
          <a:lstStyle/>
          <a:p>
            <a:r>
              <a:rPr lang="en-US" dirty="0" err="1"/>
              <a:t>RetailX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A441C-827D-3EE3-B9B8-6F20FF6CA05E}"/>
              </a:ext>
            </a:extLst>
          </p:cNvPr>
          <p:cNvSpPr txBox="1"/>
          <p:nvPr/>
        </p:nvSpPr>
        <p:spPr>
          <a:xfrm>
            <a:off x="860613" y="1593299"/>
            <a:ext cx="30982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Magazinul</a:t>
            </a:r>
            <a:r>
              <a:rPr lang="en-US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o-RO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tău online fictiv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52C8B-DB9E-E704-647F-4F9F550E0EE3}"/>
              </a:ext>
            </a:extLst>
          </p:cNvPr>
          <p:cNvSpPr txBox="1"/>
          <p:nvPr/>
        </p:nvSpPr>
        <p:spPr>
          <a:xfrm>
            <a:off x="325827" y="2851700"/>
            <a:ext cx="58490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Se apropie Crăciunul !!!!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FB38C7-1DE3-7A49-3712-C829DDA26C18}"/>
              </a:ext>
            </a:extLst>
          </p:cNvPr>
          <p:cNvSpPr txBox="1"/>
          <p:nvPr/>
        </p:nvSpPr>
        <p:spPr>
          <a:xfrm>
            <a:off x="325827" y="3452303"/>
            <a:ext cx="58490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... iar avem jumătate din depozit plin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EC44F-90A4-5876-FF47-5AAC8F6F0794}"/>
              </a:ext>
            </a:extLst>
          </p:cNvPr>
          <p:cNvSpPr txBox="1"/>
          <p:nvPr/>
        </p:nvSpPr>
        <p:spPr>
          <a:xfrm>
            <a:off x="325827" y="3984992"/>
            <a:ext cx="58490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... cu umbrele de plajă și lăzi frigorifice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852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BA429479-CA10-50BA-4DCE-F1CAC4E2BF23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 rotWithShape="1">
          <a:blip r:embed="rId4"/>
          <a:srcRect l="20329" r="20329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47D774C-2CCA-A909-8774-8A683542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123701"/>
            <a:ext cx="5710866" cy="997196"/>
          </a:xfrm>
        </p:spPr>
        <p:txBody>
          <a:bodyPr/>
          <a:lstStyle/>
          <a:p>
            <a:r>
              <a:rPr lang="en-US" dirty="0" err="1"/>
              <a:t>RetailX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A441C-827D-3EE3-B9B8-6F20FF6CA05E}"/>
              </a:ext>
            </a:extLst>
          </p:cNvPr>
          <p:cNvSpPr txBox="1"/>
          <p:nvPr/>
        </p:nvSpPr>
        <p:spPr>
          <a:xfrm>
            <a:off x="860613" y="1593299"/>
            <a:ext cx="30982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Magazinul</a:t>
            </a:r>
            <a:r>
              <a:rPr lang="en-US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o-RO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tău online fictiv</a:t>
            </a:r>
            <a:endParaRPr lang="en-US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52C8B-DB9E-E704-647F-4F9F550E0EE3}"/>
              </a:ext>
            </a:extLst>
          </p:cNvPr>
          <p:cNvSpPr txBox="1"/>
          <p:nvPr/>
        </p:nvSpPr>
        <p:spPr>
          <a:xfrm>
            <a:off x="325827" y="2851700"/>
            <a:ext cx="58490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Se apropie Crăciunul !!!!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FB38C7-1DE3-7A49-3712-C829DDA26C18}"/>
              </a:ext>
            </a:extLst>
          </p:cNvPr>
          <p:cNvSpPr txBox="1"/>
          <p:nvPr/>
        </p:nvSpPr>
        <p:spPr>
          <a:xfrm>
            <a:off x="325827" y="3452303"/>
            <a:ext cx="58490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... iar avem jumătate din depozit plin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EC44F-90A4-5876-FF47-5AAC8F6F0794}"/>
              </a:ext>
            </a:extLst>
          </p:cNvPr>
          <p:cNvSpPr txBox="1"/>
          <p:nvPr/>
        </p:nvSpPr>
        <p:spPr>
          <a:xfrm>
            <a:off x="325827" y="3984992"/>
            <a:ext cx="58490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... cu umbrele de plajă și lăzi frigorifice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52CBB-D1CC-3A26-55A2-E57206893320}"/>
              </a:ext>
            </a:extLst>
          </p:cNvPr>
          <p:cNvSpPr txBox="1"/>
          <p:nvPr/>
        </p:nvSpPr>
        <p:spPr>
          <a:xfrm>
            <a:off x="325827" y="4867498"/>
            <a:ext cx="58490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ro-RO" sz="24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Anul viitor vrem să avem decorațiunile în stoc în noiembrie, nu în ianuarie! </a:t>
            </a:r>
            <a:endParaRPr lang="en-US" sz="24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78895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f03d282d-4084-4672-8d88-95825a0ffde0.jpe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download.jpe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download.jpe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download.jpe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download.jpe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download.jpe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download.jpe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download.jpe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download.jpe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download.jpe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6575fde8-217b-40d3-baba-5b88bc7ec92e.jpe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9d9027ce-b8bb-4c05-9a00-fe2fc8571af6.jpe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2e14ba3c-72db-4d0b-9aa0-617582554933.jpe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download.jpe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335724\AppData\Local\Templafy\AddIns\PowerPointVsto\download.jpe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3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hBxQjLlSjxeh7OeEFu8zqeWzu+JhJOK0Kk7wAxrfD6w="},{"name":"SpeakerName","value":"ey4zqdCy84uq4vXTSGacyQ=="},{"name":"Email","value":"80Qsy/yyCU/Oq3rm/JfAy/AF+QMzpYkouZQoETgUXjE="}]}]]></TemplafyFormConfiguration>
</file>

<file path=customXml/item10.xml><?xml version="1.0" encoding="utf-8"?>
<TemplafyTemplateConfiguration><![CDATA[{"elementsMetadata":[{"type":"shape","id":"c3657ec2-93e2-40cb-b214-f939f6a338e6","elementConfiguration":{"binding":"{{ DataSources.Classification[Form.Classification.Name].Display}}","type":"text","disableUpdates":false}},{"type":"shape","id":"480ddf83-ae2d-449d-9ee5-06e4567c640f","elementConfiguration":{"inheritDimensions":"{{InheritDimensions.InheritNone}}","width":"","height":"1 cm","image":"{{Form.SAPLogo.SubbrandBlue}}","visibility":"","type":"image","disableUpdates":false}},{"type":"shape","id":"0cede850-59b9-4290-a8ec-64f3f2c45aa2","elementConfiguration":{"binding":"{{Form.Classification.Display}}","visibility":"","type":"text","disableUpdates":false}},{"type":"shape","id":"9101d38f-62f5-4dc4-bade-596857422dac","elementConfiguration":{"binding":"{{Form.Classification.Display}}","visibility":"","type":"text","disableUpdates":false}},{"type":"shape","id":"744637e0-23f1-4bad-b4de-c360c79ff83d","elementConfiguration":{"inheritDimensions":"{{InheritDimensions.InheritNone}}","width":"","height":"1 cm","image":"{{Form.SAPLogo.SubbrandBlack}}","visibility":"","type":"image","disableUpdates":false}},{"type":"shape","id":"10efbfb0-55f7-41f9-804d-044cb5f52cf3","elementConfiguration":{"inheritDimensions":"{{InheritDimensions.InheritNone}}","width":"","height":"1 cm","image":"{{Form.SAPLogo.SubbrandWhite}}","visibility":"","type":"image","disableUpdates":false}},{"type":"shape","id":"ff3049c7-bac9-4ac5-8fa1-a8b9ab8340eb","elementConfiguration":{"binding":"{{Form.Classification.Display}}","visibility":"","type":"text","disableUpdates":false}},{"type":"shape","id":"501ee485-4aa9-4eae-9435-6e5cc5934517","elementConfiguration":{"inheritDimensions":"{{InheritDimensions.InheritNone}}","width":"","height":"1 cm","image":"{{Form.SAPLogo.SubbrandBlue}}","visibility":"","type":"image","disableUpdates":false}},{"type":"shape","id":"5cd45f1e-a145-41d2-a63a-e303ad5c4a5a","elementConfiguration":{"binding":"{{Form.Classification.Display}}","visibility":"","type":"text","disableUpdates":false}},{"type":"shape","id":"565c8346-781b-46c1-825f-8066bac49ffd","elementConfiguration":{"inheritDimensions":"{{InheritDimensions.InheritNone}}","width":"","height":"1 cm","image":"{{Form.SAPLogo.SubbrandBlue}}","visibility":"","type":"image","disableUpdates":false}},{"type":"shape","id":"d945cdf5-34fb-42f3-a26b-37c5f0d86101","elementConfiguration":{"binding":"{{Form.Classification.Display}}","visibility":"","type":"text","disableUpdates":false}},{"type":"shape","id":"ffbd1d4e-1ef5-4a55-9e0d-925807a46c33","elementConfiguration":{"inheritDimensions":"{{InheritDimensions.InheritNone}}","width":"","height":"1 cm","image":"{{Form.SAPLogo.SubbrandBlue}}","visibility":"","type":"image","disableUpdates":false}},{"type":"shape","id":"29462fd3-4ac8-490d-a420-76281f3c2389","elementConfiguration":{"binding":"{{Form.Classification.Display}}","visibility":"","type":"text","disableUpdates":false}},{"type":"shape","id":"2c57c541-98f9-433d-b2f8-02136ee5c36c","elementConfiguration":{"inheritDimensions":"{{InheritDimensions.InheritNone}}","width":"","height":"1 cm","image":"{{Form.SAPLogo.SubbrandWhite}}","visibility":"","type":"image","disableUpdates":false}},{"type":"shape","id":"93407573-9bef-4b73-841b-31550453b716","elementConfiguration":{"binding":"{{Form.Classification.Display}}","visibility":"","type":"text","disableUpdates":false}},{"type":"shape","id":"bd26d0fc-1312-412d-85b6-d4b9606fdf31","elementConfiguration":{"binding":"{{DataSources.PPTCopyRight[\"Slide 5 copyright\"].CopyrightMessage}}","visibility":"","type":"text","disableUpdates":false}},{"type":"shape","id":"7db41f19-7337-4668-bfd1-b913a8c7991d","elementConfiguration":{"inheritDimensions":"{{InheritDimensions.InheritNone}}","width":"","height":"1 cm","image":"{{Form.SAPLogo.SubbrandBlack}}","visibility":"","type":"image","disableUpdates":false}},{"type":"shape","id":"23c04e20-fe58-493e-aa40-8c58f9164874","elementConfiguration":{"binding":"{{Form.Classification.Display}}","visibility":"","type":"text","disableUpdates":false}},{"type":"shape","id":"becf553e-39a8-437d-857a-da51ffcd1fec","elementConfiguration":{"inheritDimensions":"{{InheritDimensions.InheritNone}}","width":"","height":"1 cm","image":"{{Form.SAPLogo.SubbrandWhite}}","visibility":"","type":"image","disableUpdates":false}},{"type":"shape","id":"19558c45-86a9-4f4b-97d3-d81df889bfa6","elementConfiguration":{"binding":"{{Form.Classification.Display}}","visibility":"","type":"text","disableUpdates":false}},{"type":"shape","id":"51a3352c-8d55-4477-b2f8-21df0c55742f","elementConfiguration":{"inheritDimensions":"{{InheritDimensions.InheritNone}}","width":"","height":"1 cm","image":"{{Form.SAPLogo.SubbrandBlack}}","visibility":"","type":"image","disableUpdates":false}},{"type":"shape","id":"31094995-7e9a-4fdb-a095-029a63a52145","elementConfiguration":{"binding":"{{Form.Classification.Display}}","visibility":"","type":"text","disableUpdates":false}},{"type":"shape","id":"726f24ee-980e-41d9-becd-1f1012ca35ec","elementConfiguration":{"inheritDimensions":"{{InheritDimensions.InheritNone}}","width":"","height":"1 cm","image":"{{Form.SAPLogo.SubbrandWhite}}","visibility":"","type":"image","disableUpdates":false}},{"type":"shape","id":"38e8c30b-ffbc-405a-bcec-99e920846206","elementConfiguration":{"binding":"{{Form.Classification.Display}}","visibility":"","type":"text","disableUpdates":false}},{"type":"shape","id":"810b5a9c-739e-4910-abbf-86d33e0de500","elementConfiguration":{"inheritDimensions":"{{InheritDimensions.InheritNone}}","width":"","height":"1 cm","image":"{{Form.SAPLogo.SubbrandWhite}}","visibility":"","type":"image","disableUpdates":false}},{"type":"shape","id":"bb31e972-2203-4d20-92c0-0f9a1429e96a","elementConfiguration":{"binding":"{{Form.Classification.Display}}","visibility":"","type":"text","disableUpdates":false}},{"type":"shape","id":"68e12abe-4223-4e7d-9808-43cb75248767","elementConfiguration":{"binding":"{{StringJoin(\", \", Form.SpeakerName,\"SAP\")}}","type":"text","disableUpdates":false}},{"type":"shape","id":"71b582e3-8fe0-457c-bd2f-1404937cad87","elementConfiguration":{"binding":"{{FormatDateTime(Form.Date,\"MMMM dd, yyyy\",\"en-US\")}}","type":"text","disableUpdates":false}},{"type":"shape","id":"11eb727e-7dbe-4caf-899c-fe34bd8fc866","elementConfiguration":{"binding":"{{StringJoin(\", \", Form.SpeakerName,\"SAP\")}}","type":"text","disableUpdates":false}},{"type":"shape","id":"8d966543-cfb9-46fe-b4b7-d0e1a2c0d96b","elementConfiguration":{"binding":"{{FormatDateTime(Form.Date,\"MMMM dd, yyyy\",\"en-US\")}}","type":"text","disableUpdates":false}},{"type":"shape","id":"e10c86e5-74df-4086-b508-f83718a5f9c3","elementConfiguration":{"binding":"{{StringJoin(\", \", Form.SpeakerName,\"SAP\")}}","type":"text","disableUpdates":false}},{"type":"shape","id":"e35d60eb-19d2-4df3-99b2-94ea3bf1817a","elementConfiguration":{"binding":"{{FormatDateTime(Form.Date,\"MMMM dd, yyyy\",\"en-US\")}}","type":"text","disableUpdates":false}},{"type":"shape","id":"d51c5bf6-785e-4ec3-9605-362a7b38fae6","elementConfiguration":{"binding":"{{StringJoin(\", \", Form.SpeakerName,\"SAP\")}}","type":"text","disableUpdates":false}},{"type":"shape","id":"885ce45c-c808-4766-8d2d-c78593c5a875","elementConfiguration":{"binding":"{{FormatDateTime(Form.Date,\"MMMM dd, yyyy\",\"en-US\")}}","type":"text","disableUpdates":false}},{"type":"shape","id":"e84046d1-66df-4bfd-871a-56e8f3efcbd9","elementConfiguration":{"binding":"{{StringJoin(\", \", Form.SpeakerName,\"SAP\")}}","type":"text","disableUpdates":false}},{"type":"shape","id":"8d41e1ea-ff7a-444e-b902-b16cf694e479","elementConfiguration":{"binding":"{{FormatDateTime(Form.Date,\"MMMM dd, yyyy\",\"en-US\")}}","type":"text","disableUpdates":false}},{"type":"shape","id":"76c06e3b-541b-4761-8a12-5180ab14e377","elementConfiguration":{"binding":"{{StringJoin(\", \", Form.SpeakerName,\"SAP\")}}","type":"text","disableUpdates":false}},{"type":"shape","id":"c03f9404-5a38-4c12-9836-8c9ae73d6dad","elementConfiguration":{"binding":"{{FormatDateTime(Form.Date,\"MMMM dd, yyyy\",\"en-US\")}}","type":"text","disableUpdates":false}},{"type":"shape","id":"732c604f-f3da-4f18-be78-3d9255072329","elementConfiguration":{"binding":"{{Form.SpeakerName}}","type":"text","disableUpdates":false}},{"type":"shape","id":"ed314de5-6c68-4229-89b8-8fad11dc7088","elementConfiguration":{"binding":"{{Form.Email}}","type":"text","disableUpdates":false}}],"transformationConfigurations":[],"templateName":"SAP Template NEW","templateDescription":"","enableDocumentContentUpdater":true,"version":"2.0"}]]></TemplafyTemplateConfiguration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BDCD1111FD524E966E616046727A1F" ma:contentTypeVersion="3" ma:contentTypeDescription="Create a new document." ma:contentTypeScope="" ma:versionID="e05d26f144f79d07af96795a216bb998">
  <xsd:schema xmlns:xsd="http://www.w3.org/2001/XMLSchema" xmlns:xs="http://www.w3.org/2001/XMLSchema" xmlns:p="http://schemas.microsoft.com/office/2006/metadata/properties" xmlns:ns2="5bb4d2fe-9dbd-4dba-becd-26ea7a7c0d69" targetNamespace="http://schemas.microsoft.com/office/2006/metadata/properties" ma:root="true" ma:fieldsID="7906f93398d0198bfd77325355bc5210" ns2:_="">
    <xsd:import namespace="5bb4d2fe-9dbd-4dba-becd-26ea7a7c0d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4d2fe-9dbd-4dba-becd-26ea7a7c0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TemplafySlideTemplateConfiguration><![CDATA[{"slideVersion":5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5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.xml><?xml version="1.0" encoding="utf-8"?>
<TemplafySlideTemplateConfiguration><![CDATA[{"slideVersion":4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8.xml><?xml version="1.0" encoding="utf-8"?>
<TemplafySlideTemplateConfiguration><![CDATA[{"slideVersion":4,"isValidatorEnabled":false,"isLocked":false,"elementsMetadata":[],"slideId":"638331234103099669","enableDocumentContentUpdater":false,"version":"2.0"}]]></TemplafySlideTemplateConfiguration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49FFC8-2FF3-4057-96F0-3BCD1A4F0351}">
  <ds:schemaRefs/>
</ds:datastoreItem>
</file>

<file path=customXml/itemProps10.xml><?xml version="1.0" encoding="utf-8"?>
<ds:datastoreItem xmlns:ds="http://schemas.openxmlformats.org/officeDocument/2006/customXml" ds:itemID="{626BBCBB-1894-4E66-BA48-9E91CE3ACBA0}">
  <ds:schemaRefs/>
</ds:datastoreItem>
</file>

<file path=customXml/itemProps11.xml><?xml version="1.0" encoding="utf-8"?>
<ds:datastoreItem xmlns:ds="http://schemas.openxmlformats.org/officeDocument/2006/customXml" ds:itemID="{528C01DB-DE58-443F-AB99-E87BEDB812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b4d2fe-9dbd-4dba-becd-26ea7a7c0d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378D73-682D-4B5C-B045-A467836EDC7E}">
  <ds:schemaRefs/>
</ds:datastoreItem>
</file>

<file path=customXml/itemProps3.xml><?xml version="1.0" encoding="utf-8"?>
<ds:datastoreItem xmlns:ds="http://schemas.openxmlformats.org/officeDocument/2006/customXml" ds:itemID="{32B4CE40-A540-46F0-A4B7-2503498DD8B0}">
  <ds:schemaRefs/>
</ds:datastoreItem>
</file>

<file path=customXml/itemProps4.xml><?xml version="1.0" encoding="utf-8"?>
<ds:datastoreItem xmlns:ds="http://schemas.openxmlformats.org/officeDocument/2006/customXml" ds:itemID="{47869D81-24A3-1649-A7BC-E604AE89024C}">
  <ds:schemaRefs/>
</ds:datastoreItem>
</file>

<file path=customXml/itemProps5.xml><?xml version="1.0" encoding="utf-8"?>
<ds:datastoreItem xmlns:ds="http://schemas.openxmlformats.org/officeDocument/2006/customXml" ds:itemID="{EA0EFD7B-A280-45FB-AEC3-B703B28210D9}">
  <ds:schemaRefs/>
</ds:datastoreItem>
</file>

<file path=customXml/itemProps6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7.xml><?xml version="1.0" encoding="utf-8"?>
<ds:datastoreItem xmlns:ds="http://schemas.openxmlformats.org/officeDocument/2006/customXml" ds:itemID="{3E4381A6-8E2C-574D-B48E-536A53B18F66}">
  <ds:schemaRefs/>
</ds:datastoreItem>
</file>

<file path=customXml/itemProps8.xml><?xml version="1.0" encoding="utf-8"?>
<ds:datastoreItem xmlns:ds="http://schemas.openxmlformats.org/officeDocument/2006/customXml" ds:itemID="{0EC57229-3C66-4E28-BE75-EC4AA2288617}">
  <ds:schemaRefs/>
</ds:datastoreItem>
</file>

<file path=customXml/itemProps9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0e00d59e-b0d2-4e67-be34-67e465b0fbed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47fc58d8-9f4b-4bc8-b278-c3cb6f29802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21149</TotalTime>
  <Words>1276</Words>
  <Application>Microsoft Office PowerPoint</Application>
  <PresentationFormat>Custom</PresentationFormat>
  <Paragraphs>250</Paragraphs>
  <Slides>32</Slides>
  <Notes>10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SAP Template 2023</vt:lpstr>
      <vt:lpstr>RETAILXTRAVAGANZA</vt:lpstr>
      <vt:lpstr>RetailX</vt:lpstr>
      <vt:lpstr>RetailX</vt:lpstr>
      <vt:lpstr>RetailX</vt:lpstr>
      <vt:lpstr>RetailX</vt:lpstr>
      <vt:lpstr>RetailX</vt:lpstr>
      <vt:lpstr>RetailX</vt:lpstr>
      <vt:lpstr>RetailX</vt:lpstr>
      <vt:lpstr>RetailX</vt:lpstr>
      <vt:lpstr>PowerPoint Presentation</vt:lpstr>
      <vt:lpstr>Analizăm datele istorice</vt:lpstr>
      <vt:lpstr>Analizăm datele istorice</vt:lpstr>
      <vt:lpstr>Optimizăm stocurile</vt:lpstr>
      <vt:lpstr>Optimizăm stocurile</vt:lpstr>
      <vt:lpstr>Trimitem oferte personalizate</vt:lpstr>
      <vt:lpstr>Trimitem oferte personalizate</vt:lpstr>
      <vt:lpstr>Pregătim o aplicație de vizualizare</vt:lpstr>
      <vt:lpstr>Dashboard</vt:lpstr>
      <vt:lpstr>Tehnologie</vt:lpstr>
      <vt:lpstr>ABAP</vt:lpstr>
      <vt:lpstr>ABAP</vt:lpstr>
      <vt:lpstr>ABAP</vt:lpstr>
      <vt:lpstr>ABAP</vt:lpstr>
      <vt:lpstr>Datele de test</vt:lpstr>
      <vt:lpstr>Vânzări și stocuri zilnice la nivel de produs</vt:lpstr>
      <vt:lpstr>Produse vândute la nivel de coș de cumpărături (tranzacții)</vt:lpstr>
      <vt:lpstr>Volum</vt:lpstr>
      <vt:lpstr>Ce evaluăm</vt:lpstr>
      <vt:lpstr>Recomandări</vt:lpstr>
      <vt:lpstr>Q &amp; A</vt:lpstr>
      <vt:lpstr>Succes!</vt:lpstr>
      <vt:lpstr>Color palette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Purdel, Radu</dc:creator>
  <cp:keywords>2023/16:9/white</cp:keywords>
  <dc:description/>
  <cp:lastModifiedBy>Purdel, Radu</cp:lastModifiedBy>
  <cp:revision>15</cp:revision>
  <dcterms:created xsi:type="dcterms:W3CDTF">2023-12-08T14:32:05Z</dcterms:created>
  <dcterms:modified xsi:type="dcterms:W3CDTF">2023-12-09T05:11:42Z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0x010100B8BDCD1111FD524E966E616046727A1F</vt:lpwstr>
  </property>
  <property fmtid="{D5CDD505-2E9C-101B-9397-08002B2CF9AE}" pid="7" name="TemplafyTimeStamp">
    <vt:lpwstr>2023-11-27T15:11:29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637703255916415587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</Properties>
</file>